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8" r:id="rId3"/>
    <p:sldId id="258" r:id="rId4"/>
    <p:sldId id="269" r:id="rId5"/>
    <p:sldId id="277" r:id="rId6"/>
    <p:sldId id="278" r:id="rId7"/>
    <p:sldId id="279" r:id="rId8"/>
    <p:sldId id="280" r:id="rId9"/>
    <p:sldId id="270" r:id="rId10"/>
    <p:sldId id="281" r:id="rId11"/>
    <p:sldId id="271" r:id="rId12"/>
    <p:sldId id="282" r:id="rId13"/>
    <p:sldId id="272" r:id="rId14"/>
    <p:sldId id="273" r:id="rId15"/>
    <p:sldId id="274" r:id="rId16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. de Groot" initials="MdG" lastIdx="2" clrIdx="0">
    <p:extLst>
      <p:ext uri="{19B8F6BF-5375-455C-9EA6-DF929625EA0E}">
        <p15:presenceInfo xmlns:p15="http://schemas.microsoft.com/office/powerpoint/2012/main" userId="S-1-5-21-2859719117-3650862833-4024139739-28044" providerId="AD"/>
      </p:ext>
    </p:extLst>
  </p:cmAuthor>
  <p:cmAuthor id="2" name="S.D. Lindenbergh" initials="SL" lastIdx="4" clrIdx="1">
    <p:extLst>
      <p:ext uri="{19B8F6BF-5375-455C-9EA6-DF929625EA0E}">
        <p15:presenceInfo xmlns:p15="http://schemas.microsoft.com/office/powerpoint/2012/main" userId="S-1-5-21-2859719117-3650862833-4024139739-47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86398" autoAdjust="0"/>
  </p:normalViewPr>
  <p:slideViewPr>
    <p:cSldViewPr snapToGrid="0" snapToObjects="1">
      <p:cViewPr varScale="1">
        <p:scale>
          <a:sx n="99" d="100"/>
          <a:sy n="99" d="100"/>
        </p:scale>
        <p:origin x="19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E3CEF-16CE-4D82-9AF8-5D1C4CBB977C}" type="datetimeFigureOut">
              <a:rPr lang="en-US" smtClean="0"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62FB7-BC5A-47CD-AE60-DD948B525CE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474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02/07/2018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37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707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2035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445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670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425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63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274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143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295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7191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854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9423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86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subtitle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/>
              <a:t>Click on the icon to </a:t>
            </a:r>
            <a:br>
              <a:rPr lang="en-GB" noProof="0" dirty="0"/>
            </a:br>
            <a:r>
              <a:rPr lang="en-GB" noProof="0" dirty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580000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Click to edit title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580000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Insert a picture and move it backwards with right mouse button &gt; send to back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/>
              <a:t>Click to edit text</a:t>
            </a:r>
          </a:p>
          <a:p>
            <a:pPr lvl="1"/>
            <a:r>
              <a:rPr lang="en-GB" noProof="0"/>
              <a:t>Second level text</a:t>
            </a:r>
          </a:p>
          <a:p>
            <a:pPr lvl="2"/>
            <a:r>
              <a:rPr lang="en-GB" noProof="0"/>
              <a:t>Third level text</a:t>
            </a:r>
          </a:p>
          <a:p>
            <a:pPr lvl="3"/>
            <a:r>
              <a:rPr lang="en-GB" noProof="0"/>
              <a:t>Forth level text</a:t>
            </a:r>
          </a:p>
          <a:p>
            <a:pPr lvl="4"/>
            <a:r>
              <a:rPr lang="en-GB" noProof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/>
              <a:t>Click on the icon to </a:t>
            </a:r>
            <a:br>
              <a:rPr lang="en-GB" noProof="0"/>
            </a:br>
            <a:r>
              <a:rPr lang="en-GB" noProof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/>
              <a:t>Click to edit text in bullets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/>
              <a:t>Click on the icon to </a:t>
            </a:r>
            <a:br>
              <a:rPr lang="en-GB" noProof="0"/>
            </a:br>
            <a:r>
              <a:rPr lang="en-GB" noProof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/>
              <a:t>Click on the icon to </a:t>
            </a:r>
            <a:br>
              <a:rPr lang="en-GB" noProof="0"/>
            </a:br>
            <a:r>
              <a:rPr lang="en-GB" noProof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/>
              <a:t>Click to edit title </a:t>
            </a:r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/>
              <a:t>Click to edit 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/>
              <a:t>Click to edit text</a:t>
            </a:r>
          </a:p>
          <a:p>
            <a:pPr lvl="1"/>
            <a:r>
              <a:rPr lang="en-GB" noProof="0" dirty="0"/>
              <a:t>Second level text</a:t>
            </a:r>
          </a:p>
          <a:p>
            <a:pPr lvl="2"/>
            <a:r>
              <a:rPr lang="en-GB" noProof="0" dirty="0"/>
              <a:t>Third level text</a:t>
            </a:r>
          </a:p>
          <a:p>
            <a:pPr lvl="3"/>
            <a:r>
              <a:rPr lang="en-GB" noProof="0" dirty="0"/>
              <a:t>Forth level text</a:t>
            </a:r>
          </a:p>
          <a:p>
            <a:pPr lvl="4"/>
            <a:r>
              <a:rPr lang="en-GB" noProof="0" dirty="0"/>
              <a:t>Fifth level text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noProof="0" smtClean="0"/>
              <a:pPr/>
              <a:t>02/07/2018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Impressies</a:t>
            </a:r>
            <a:r>
              <a:rPr lang="en-GB" dirty="0"/>
              <a:t> </a:t>
            </a:r>
            <a:r>
              <a:rPr lang="en-GB" dirty="0" err="1"/>
              <a:t>uit</a:t>
            </a:r>
            <a:r>
              <a:rPr lang="en-GB" dirty="0"/>
              <a:t> de interviews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2966400"/>
            <a:ext cx="8578334" cy="1080000"/>
          </a:xfrm>
        </p:spPr>
        <p:txBody>
          <a:bodyPr/>
          <a:lstStyle/>
          <a:p>
            <a:r>
              <a:rPr lang="nl-NL" dirty="0"/>
              <a:t>Project Gedragscode Behandeling Beroepsziekten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										                               26/6/2018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3: </a:t>
            </a:r>
            <a:r>
              <a:rPr lang="en-US" dirty="0" err="1"/>
              <a:t>typen</a:t>
            </a:r>
            <a:r>
              <a:rPr lang="en-US" dirty="0"/>
              <a:t> </a:t>
            </a:r>
            <a:r>
              <a:rPr lang="en-US" dirty="0" err="1"/>
              <a:t>beroepsziekten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37186" y="3898639"/>
            <a:ext cx="2505075" cy="18669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Fysiek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2736" y="3898639"/>
            <a:ext cx="2505075" cy="18669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Psychisch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24986" y="1295401"/>
            <a:ext cx="2505075" cy="18669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Toxische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stoffen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392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4: </a:t>
            </a:r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oplossingsrichtingen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1525" y="1352550"/>
            <a:ext cx="7642825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Buiten</a:t>
            </a:r>
            <a:r>
              <a:rPr lang="en-US" sz="1600" dirty="0"/>
              <a:t>/</a:t>
            </a:r>
            <a:r>
              <a:rPr lang="en-US" sz="1600" dirty="0" err="1"/>
              <a:t>naast</a:t>
            </a:r>
            <a:r>
              <a:rPr lang="en-US" sz="1600" dirty="0"/>
              <a:t> het </a:t>
            </a:r>
            <a:r>
              <a:rPr lang="en-US" sz="1600" dirty="0" err="1"/>
              <a:t>aansprakelijkheidsrecht</a:t>
            </a:r>
            <a:r>
              <a:rPr lang="en-US" sz="16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sociale</a:t>
            </a:r>
            <a:r>
              <a:rPr lang="en-US" sz="1600" dirty="0"/>
              <a:t> </a:t>
            </a:r>
            <a:r>
              <a:rPr lang="en-US" sz="1600" dirty="0" err="1"/>
              <a:t>zekerheid</a:t>
            </a:r>
            <a:r>
              <a:rPr lang="en-US" sz="1600" dirty="0"/>
              <a:t>’</a:t>
            </a:r>
          </a:p>
          <a:p>
            <a:pPr lvl="1"/>
            <a:r>
              <a:rPr lang="en-US" sz="1600" dirty="0"/>
              <a:t>	- ‘</a:t>
            </a:r>
            <a:r>
              <a:rPr lang="en-US" sz="1400" dirty="0" err="1"/>
              <a:t>Wao</a:t>
            </a:r>
            <a:r>
              <a:rPr lang="en-US" sz="1400" dirty="0"/>
              <a:t> </a:t>
            </a:r>
            <a:r>
              <a:rPr lang="en-US" sz="1400" dirty="0" err="1"/>
              <a:t>voor</a:t>
            </a:r>
            <a:r>
              <a:rPr lang="en-US" sz="1400" dirty="0"/>
              <a:t> </a:t>
            </a:r>
            <a:r>
              <a:rPr lang="en-US" sz="1400" dirty="0" err="1"/>
              <a:t>beroepsziekten</a:t>
            </a:r>
            <a:r>
              <a:rPr lang="en-US" sz="14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directe</a:t>
            </a:r>
            <a:r>
              <a:rPr lang="en-US" sz="1600" dirty="0"/>
              <a:t> </a:t>
            </a:r>
            <a:r>
              <a:rPr lang="en-US" sz="1600" dirty="0" err="1"/>
              <a:t>verzekering</a:t>
            </a:r>
            <a:r>
              <a:rPr lang="en-US" sz="16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vergelijkbaar</a:t>
            </a:r>
            <a:r>
              <a:rPr lang="en-US" sz="1600" dirty="0"/>
              <a:t> </a:t>
            </a:r>
            <a:r>
              <a:rPr lang="en-US" sz="1600" dirty="0" err="1"/>
              <a:t>instituut</a:t>
            </a:r>
            <a:r>
              <a:rPr lang="en-US" sz="1600" dirty="0"/>
              <a:t> </a:t>
            </a:r>
            <a:r>
              <a:rPr lang="en-US" sz="1600" dirty="0" err="1"/>
              <a:t>als</a:t>
            </a:r>
            <a:r>
              <a:rPr lang="en-US" sz="1600" dirty="0"/>
              <a:t> het IAS’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Binnen</a:t>
            </a:r>
            <a:r>
              <a:rPr lang="en-US" sz="1600" dirty="0"/>
              <a:t>/ter </a:t>
            </a:r>
            <a:r>
              <a:rPr lang="en-US" sz="1600" dirty="0" err="1"/>
              <a:t>facilitering</a:t>
            </a:r>
            <a:r>
              <a:rPr lang="en-US" sz="1600" dirty="0"/>
              <a:t> van het </a:t>
            </a:r>
            <a:r>
              <a:rPr lang="en-US" sz="1600" dirty="0" err="1" smtClean="0"/>
              <a:t>aansprakelijkheidsrecht</a:t>
            </a:r>
            <a:r>
              <a:rPr lang="en-US" sz="1600" dirty="0" smtClean="0"/>
              <a:t>: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intensievere</a:t>
            </a:r>
            <a:r>
              <a:rPr lang="en-US" sz="1600" dirty="0"/>
              <a:t> </a:t>
            </a:r>
            <a:r>
              <a:rPr lang="en-US" sz="1600" dirty="0" err="1"/>
              <a:t>controle</a:t>
            </a:r>
            <a:r>
              <a:rPr lang="en-US" sz="1600" dirty="0"/>
              <a:t> </a:t>
            </a:r>
            <a:r>
              <a:rPr lang="en-US" sz="1600" dirty="0" err="1"/>
              <a:t>arbeidsomstandigheden</a:t>
            </a:r>
            <a:r>
              <a:rPr lang="en-US" sz="1600" dirty="0"/>
              <a:t> door </a:t>
            </a:r>
            <a:r>
              <a:rPr lang="en-US" sz="1600" dirty="0" err="1"/>
              <a:t>overheid</a:t>
            </a:r>
            <a:r>
              <a:rPr lang="en-US" sz="16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bevorderen</a:t>
            </a:r>
            <a:r>
              <a:rPr lang="en-US" sz="1600" dirty="0"/>
              <a:t> </a:t>
            </a:r>
            <a:r>
              <a:rPr lang="en-US" sz="1600" dirty="0" err="1" smtClean="0"/>
              <a:t>bekendheid</a:t>
            </a:r>
            <a:r>
              <a:rPr lang="en-US" sz="1600" dirty="0" smtClean="0"/>
              <a:t> </a:t>
            </a:r>
            <a:r>
              <a:rPr lang="en-US" sz="1600" dirty="0"/>
              <a:t>en </a:t>
            </a:r>
            <a:r>
              <a:rPr lang="en-US" sz="1600" dirty="0" err="1" smtClean="0"/>
              <a:t>gebruik</a:t>
            </a:r>
            <a:r>
              <a:rPr lang="en-US" sz="1600" dirty="0" smtClean="0"/>
              <a:t> </a:t>
            </a:r>
            <a:r>
              <a:rPr lang="en-US" sz="1600" dirty="0" err="1" smtClean="0"/>
              <a:t>bestaande</a:t>
            </a:r>
            <a:r>
              <a:rPr lang="en-US" sz="1600" dirty="0" smtClean="0"/>
              <a:t> </a:t>
            </a:r>
            <a:r>
              <a:rPr lang="en-US" sz="1600" dirty="0" err="1"/>
              <a:t>normen</a:t>
            </a:r>
            <a:r>
              <a:rPr lang="en-US" sz="1600" dirty="0"/>
              <a:t> en </a:t>
            </a:r>
            <a:r>
              <a:rPr lang="en-US" sz="1600" dirty="0" err="1"/>
              <a:t>richtlijnen</a:t>
            </a:r>
            <a:r>
              <a:rPr lang="en-US" sz="1600" dirty="0"/>
              <a:t>’</a:t>
            </a:r>
          </a:p>
          <a:p>
            <a:pPr lvl="1"/>
            <a:r>
              <a:rPr lang="en-US" sz="1600" dirty="0"/>
              <a:t>	- </a:t>
            </a:r>
            <a:r>
              <a:rPr lang="en-US" sz="1200" dirty="0" err="1"/>
              <a:t>arbonormen</a:t>
            </a:r>
            <a:r>
              <a:rPr lang="en-US" sz="1200" dirty="0"/>
              <a:t>, </a:t>
            </a:r>
            <a:r>
              <a:rPr lang="en-US" sz="1200" dirty="0" err="1"/>
              <a:t>richtlijnen</a:t>
            </a:r>
            <a:r>
              <a:rPr lang="en-US" sz="1200" dirty="0"/>
              <a:t> </a:t>
            </a:r>
            <a:r>
              <a:rPr lang="en-US" sz="1200" dirty="0" err="1"/>
              <a:t>NCvB</a:t>
            </a:r>
            <a:endParaRPr lang="en-US" sz="12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intensiveren</a:t>
            </a:r>
            <a:r>
              <a:rPr lang="en-US" sz="1600" dirty="0"/>
              <a:t> </a:t>
            </a:r>
            <a:r>
              <a:rPr lang="en-US" sz="1600" dirty="0" err="1"/>
              <a:t>onderzoek</a:t>
            </a:r>
            <a:r>
              <a:rPr lang="en-US" sz="1600" dirty="0"/>
              <a:t> </a:t>
            </a:r>
            <a:r>
              <a:rPr lang="en-US" sz="1600" dirty="0" err="1"/>
              <a:t>naar</a:t>
            </a:r>
            <a:r>
              <a:rPr lang="en-US" sz="1600" dirty="0"/>
              <a:t> </a:t>
            </a:r>
            <a:r>
              <a:rPr lang="en-US" sz="1600" dirty="0" err="1"/>
              <a:t>causaal</a:t>
            </a:r>
            <a:r>
              <a:rPr lang="en-US" sz="1600" dirty="0"/>
              <a:t> </a:t>
            </a:r>
            <a:r>
              <a:rPr lang="en-US" sz="1600" dirty="0" err="1"/>
              <a:t>verband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blootstelling</a:t>
            </a:r>
            <a:r>
              <a:rPr lang="en-US" sz="16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‘</a:t>
            </a:r>
            <a:r>
              <a:rPr lang="en-US" sz="1600" dirty="0" err="1"/>
              <a:t>o</a:t>
            </a:r>
            <a:r>
              <a:rPr lang="en-US" sz="1600" dirty="0" err="1" smtClean="0"/>
              <a:t>pstellen</a:t>
            </a:r>
            <a:r>
              <a:rPr lang="en-US" sz="1600" dirty="0" smtClean="0"/>
              <a:t> </a:t>
            </a:r>
            <a:r>
              <a:rPr lang="en-US" sz="1600" dirty="0" err="1"/>
              <a:t>richtlijnen</a:t>
            </a:r>
            <a:r>
              <a:rPr lang="en-US" sz="1600" dirty="0"/>
              <a:t> of concrete </a:t>
            </a:r>
            <a:r>
              <a:rPr lang="en-US" sz="1600" dirty="0" err="1"/>
              <a:t>handvatten</a:t>
            </a:r>
            <a:r>
              <a:rPr lang="en-US" sz="1600" dirty="0"/>
              <a:t> </a:t>
            </a:r>
            <a:r>
              <a:rPr lang="en-US" sz="1600" dirty="0" err="1"/>
              <a:t>vaststelling</a:t>
            </a:r>
            <a:r>
              <a:rPr lang="en-US" sz="1600" dirty="0"/>
              <a:t> </a:t>
            </a:r>
            <a:r>
              <a:rPr lang="en-US" sz="1600" dirty="0" err="1"/>
              <a:t>relevante</a:t>
            </a:r>
            <a:r>
              <a:rPr lang="en-US" sz="1600" dirty="0"/>
              <a:t> </a:t>
            </a:r>
            <a:r>
              <a:rPr lang="en-US" sz="1600" dirty="0" err="1"/>
              <a:t>blootstelling</a:t>
            </a:r>
            <a:r>
              <a:rPr lang="en-US" sz="1600" dirty="0"/>
              <a:t> of </a:t>
            </a:r>
            <a:r>
              <a:rPr lang="en-US" sz="1600" dirty="0" err="1"/>
              <a:t>juridisch</a:t>
            </a:r>
            <a:r>
              <a:rPr lang="en-US" sz="1600" dirty="0"/>
              <a:t> </a:t>
            </a:r>
            <a:r>
              <a:rPr lang="en-US" sz="1600" dirty="0" err="1"/>
              <a:t>causaal</a:t>
            </a:r>
            <a:r>
              <a:rPr lang="en-US" sz="1600" dirty="0"/>
              <a:t> </a:t>
            </a:r>
            <a:r>
              <a:rPr lang="en-US" sz="1600" dirty="0" err="1"/>
              <a:t>verband</a:t>
            </a:r>
            <a:r>
              <a:rPr lang="en-US" sz="1600" dirty="0"/>
              <a:t>’</a:t>
            </a:r>
          </a:p>
          <a:p>
            <a:pPr lvl="1"/>
            <a:r>
              <a:rPr lang="en-US" sz="1600" dirty="0"/>
              <a:t>	- </a:t>
            </a:r>
            <a:r>
              <a:rPr lang="en-US" sz="1400" dirty="0" err="1"/>
              <a:t>asbestkaart</a:t>
            </a:r>
            <a:r>
              <a:rPr lang="en-US" sz="1400" dirty="0"/>
              <a:t> IAS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gespecialiseerde</a:t>
            </a:r>
            <a:r>
              <a:rPr lang="en-US" sz="1600" dirty="0"/>
              <a:t> </a:t>
            </a:r>
            <a:r>
              <a:rPr lang="en-US" sz="1600" dirty="0" err="1"/>
              <a:t>rechter</a:t>
            </a:r>
            <a:r>
              <a:rPr lang="en-US" sz="1600" dirty="0"/>
              <a:t>’/ ‘</a:t>
            </a:r>
            <a:r>
              <a:rPr lang="en-US" sz="1600" dirty="0" err="1"/>
              <a:t>beroepsziektekamer</a:t>
            </a:r>
            <a:r>
              <a:rPr lang="en-US" sz="16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stroomlijnen</a:t>
            </a:r>
            <a:r>
              <a:rPr lang="en-US" sz="1600" dirty="0"/>
              <a:t> van </a:t>
            </a:r>
            <a:r>
              <a:rPr lang="en-US" sz="1600" dirty="0" err="1"/>
              <a:t>feitenvaststelling</a:t>
            </a:r>
            <a:r>
              <a:rPr lang="en-US" sz="1600" dirty="0"/>
              <a:t>’</a:t>
            </a:r>
          </a:p>
          <a:p>
            <a:pPr lvl="2"/>
            <a:r>
              <a:rPr lang="en-US" sz="1600" dirty="0"/>
              <a:t>- ‘</a:t>
            </a:r>
            <a:r>
              <a:rPr lang="en-US" sz="1400" dirty="0" err="1"/>
              <a:t>stappenplan</a:t>
            </a:r>
            <a:r>
              <a:rPr lang="en-US" sz="1400" dirty="0"/>
              <a:t>’, ‘</a:t>
            </a:r>
            <a:r>
              <a:rPr lang="en-US" sz="1400" dirty="0" err="1"/>
              <a:t>openheid</a:t>
            </a:r>
            <a:r>
              <a:rPr lang="en-US" sz="1400" dirty="0"/>
              <a:t> van </a:t>
            </a:r>
            <a:r>
              <a:rPr lang="en-US" sz="1400" dirty="0" err="1"/>
              <a:t>informatie</a:t>
            </a:r>
            <a:r>
              <a:rPr lang="en-US" sz="1400" dirty="0"/>
              <a:t> in </a:t>
            </a:r>
            <a:r>
              <a:rPr lang="en-US" sz="1400" dirty="0" err="1"/>
              <a:t>een</a:t>
            </a:r>
            <a:r>
              <a:rPr lang="en-US" sz="1400" dirty="0"/>
              <a:t> </a:t>
            </a:r>
            <a:r>
              <a:rPr lang="en-US" sz="1400" dirty="0" err="1"/>
              <a:t>vroeg</a:t>
            </a:r>
            <a:r>
              <a:rPr lang="en-US" sz="1400" dirty="0"/>
              <a:t> stadium’, ‘</a:t>
            </a:r>
            <a:r>
              <a:rPr lang="en-US" sz="1400" dirty="0" err="1"/>
              <a:t>eerder</a:t>
            </a:r>
            <a:r>
              <a:rPr lang="en-US" sz="1400" dirty="0"/>
              <a:t> </a:t>
            </a:r>
            <a:r>
              <a:rPr lang="en-US" sz="1400" dirty="0" err="1"/>
              <a:t>onderzoek</a:t>
            </a:r>
            <a:r>
              <a:rPr lang="en-US" sz="1400" dirty="0"/>
              <a:t> op </a:t>
            </a:r>
            <a:r>
              <a:rPr lang="en-US" sz="1400" dirty="0" err="1"/>
              <a:t>werkplek</a:t>
            </a:r>
            <a:r>
              <a:rPr lang="en-US" sz="14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06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4: </a:t>
            </a:r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oplossingsrichtingen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91525" y="1352550"/>
            <a:ext cx="764282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Binnen</a:t>
            </a:r>
            <a:r>
              <a:rPr lang="en-US" dirty="0"/>
              <a:t>/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facilitering</a:t>
            </a:r>
            <a:r>
              <a:rPr lang="en-US" dirty="0"/>
              <a:t> van het </a:t>
            </a:r>
            <a:r>
              <a:rPr lang="en-US" dirty="0" err="1"/>
              <a:t>aansprakelijkheidsrecht</a:t>
            </a:r>
            <a:r>
              <a:rPr lang="en-US" dirty="0"/>
              <a:t> (</a:t>
            </a:r>
            <a:r>
              <a:rPr lang="en-US" dirty="0" err="1"/>
              <a:t>vervolg</a:t>
            </a:r>
            <a:r>
              <a:rPr lang="en-US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‘</a:t>
            </a:r>
            <a:r>
              <a:rPr lang="en-US" dirty="0" err="1"/>
              <a:t>stroomlijnen</a:t>
            </a:r>
            <a:r>
              <a:rPr lang="en-US" dirty="0"/>
              <a:t> van het </a:t>
            </a:r>
            <a:r>
              <a:rPr lang="en-US" dirty="0" err="1"/>
              <a:t>deskundigentraject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	- </a:t>
            </a:r>
            <a:r>
              <a:rPr lang="en-US" sz="1600" dirty="0"/>
              <a:t>‘</a:t>
            </a:r>
            <a:r>
              <a:rPr lang="en-US" sz="1600" dirty="0" err="1"/>
              <a:t>stappenplan</a:t>
            </a:r>
            <a:r>
              <a:rPr lang="en-US" sz="1600" dirty="0"/>
              <a:t>’, ‘</a:t>
            </a:r>
            <a:r>
              <a:rPr lang="en-US" sz="1600" dirty="0" err="1"/>
              <a:t>standaard</a:t>
            </a:r>
            <a:r>
              <a:rPr lang="en-US" sz="1600" dirty="0"/>
              <a:t> </a:t>
            </a:r>
            <a:r>
              <a:rPr lang="en-US" sz="1600" dirty="0" err="1"/>
              <a:t>vraagstelling</a:t>
            </a:r>
            <a:r>
              <a:rPr lang="en-US" sz="1600" dirty="0"/>
              <a:t>’, ‘</a:t>
            </a:r>
            <a:r>
              <a:rPr lang="en-US" sz="1600" dirty="0" err="1"/>
              <a:t>gezamenlijke</a:t>
            </a:r>
            <a:r>
              <a:rPr lang="en-US" sz="1600" dirty="0"/>
              <a:t> </a:t>
            </a:r>
            <a:r>
              <a:rPr lang="en-US" sz="1600" dirty="0" err="1"/>
              <a:t>deskundige</a:t>
            </a:r>
            <a:r>
              <a:rPr lang="en-US" sz="1600" dirty="0"/>
              <a:t>’, ‘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poule</a:t>
            </a:r>
            <a:r>
              <a:rPr lang="en-US" sz="1600" dirty="0"/>
              <a:t>/</a:t>
            </a:r>
            <a:r>
              <a:rPr lang="en-US" sz="1600" dirty="0" err="1"/>
              <a:t>lijst</a:t>
            </a:r>
            <a:r>
              <a:rPr lang="en-US" sz="1600" dirty="0"/>
              <a:t> van </a:t>
            </a:r>
            <a:r>
              <a:rPr lang="en-US" sz="1600" dirty="0" err="1"/>
              <a:t>onafhankelijke</a:t>
            </a:r>
            <a:r>
              <a:rPr lang="en-US" sz="1600" dirty="0"/>
              <a:t> </a:t>
            </a:r>
            <a:r>
              <a:rPr lang="en-US" sz="1600" dirty="0" err="1"/>
              <a:t>deskundigen</a:t>
            </a:r>
            <a:r>
              <a:rPr lang="en-US" sz="1600" dirty="0"/>
              <a:t>’; ‘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instituut</a:t>
            </a:r>
            <a:r>
              <a:rPr lang="en-US" sz="1600" dirty="0"/>
              <a:t> of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aantal</a:t>
            </a:r>
            <a:r>
              <a:rPr lang="en-US" sz="1600" dirty="0"/>
              <a:t> </a:t>
            </a:r>
            <a:r>
              <a:rPr lang="en-US" sz="1600" dirty="0" err="1"/>
              <a:t>centra</a:t>
            </a:r>
            <a:r>
              <a:rPr lang="en-US" sz="1600" dirty="0"/>
              <a:t>  </a:t>
            </a:r>
            <a:r>
              <a:rPr lang="en-US" sz="1600" dirty="0" err="1"/>
              <a:t>voor</a:t>
            </a:r>
            <a:r>
              <a:rPr lang="en-US" sz="1600" dirty="0"/>
              <a:t> de </a:t>
            </a:r>
            <a:r>
              <a:rPr lang="en-US" sz="1600" dirty="0" err="1"/>
              <a:t>medische</a:t>
            </a:r>
            <a:r>
              <a:rPr lang="en-US" sz="1600" dirty="0"/>
              <a:t> </a:t>
            </a:r>
            <a:r>
              <a:rPr lang="en-US" sz="1600" dirty="0" err="1"/>
              <a:t>beoordeling</a:t>
            </a:r>
            <a:r>
              <a:rPr lang="en-US" sz="1600" dirty="0"/>
              <a:t>’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‘</a:t>
            </a:r>
            <a:r>
              <a:rPr lang="en-US" dirty="0" err="1"/>
              <a:t>discussie</a:t>
            </a:r>
            <a:r>
              <a:rPr lang="en-US" dirty="0"/>
              <a:t> </a:t>
            </a:r>
            <a:r>
              <a:rPr lang="en-US" dirty="0" err="1"/>
              <a:t>schadeomvang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voren</a:t>
            </a:r>
            <a:r>
              <a:rPr lang="en-US" dirty="0"/>
              <a:t> </a:t>
            </a:r>
            <a:r>
              <a:rPr lang="en-US" dirty="0" err="1"/>
              <a:t>halen</a:t>
            </a:r>
            <a:r>
              <a:rPr lang="en-US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‘</a:t>
            </a:r>
            <a:r>
              <a:rPr lang="en-US" dirty="0" err="1"/>
              <a:t>normbedragen</a:t>
            </a:r>
            <a:r>
              <a:rPr lang="en-US" dirty="0"/>
              <a:t>’</a:t>
            </a:r>
            <a:br>
              <a:rPr lang="en-US" dirty="0"/>
            </a:br>
            <a:r>
              <a:rPr lang="en-US" dirty="0"/>
              <a:t>- </a:t>
            </a:r>
            <a:r>
              <a:rPr lang="en-US" sz="1600" dirty="0"/>
              <a:t>‘</a:t>
            </a:r>
            <a:r>
              <a:rPr lang="en-US" sz="1600" dirty="0" err="1"/>
              <a:t>voor</a:t>
            </a:r>
            <a:r>
              <a:rPr lang="en-US" sz="1600" dirty="0"/>
              <a:t> elk </a:t>
            </a:r>
            <a:r>
              <a:rPr lang="en-US" sz="1600" dirty="0" err="1"/>
              <a:t>jaar</a:t>
            </a:r>
            <a:r>
              <a:rPr lang="en-US" sz="1600" dirty="0"/>
              <a:t> </a:t>
            </a:r>
            <a:r>
              <a:rPr lang="en-US" sz="1600" dirty="0" err="1"/>
              <a:t>een</a:t>
            </a:r>
            <a:r>
              <a:rPr lang="en-US" sz="1600" dirty="0"/>
              <a:t> X </a:t>
            </a:r>
            <a:r>
              <a:rPr lang="en-US" sz="1600" dirty="0" err="1"/>
              <a:t>bedrag</a:t>
            </a:r>
            <a:r>
              <a:rPr lang="en-US" sz="16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kosten</a:t>
            </a:r>
            <a:r>
              <a:rPr lang="en-US" sz="1600" dirty="0"/>
              <a:t> </a:t>
            </a:r>
            <a:r>
              <a:rPr lang="en-US" sz="1600" dirty="0" err="1"/>
              <a:t>afhandeling</a:t>
            </a:r>
            <a:r>
              <a:rPr lang="en-US" sz="1600" dirty="0"/>
              <a:t> </a:t>
            </a:r>
            <a:r>
              <a:rPr lang="en-US" sz="1600" dirty="0" err="1"/>
              <a:t>werknemer</a:t>
            </a:r>
            <a:r>
              <a:rPr lang="en-US" sz="1600" dirty="0"/>
              <a:t> </a:t>
            </a:r>
            <a:r>
              <a:rPr lang="en-US" sz="1600" dirty="0" err="1"/>
              <a:t>verlagen</a:t>
            </a:r>
            <a:r>
              <a:rPr lang="en-US" sz="1600" dirty="0"/>
              <a:t>’</a:t>
            </a:r>
          </a:p>
          <a:p>
            <a:pPr lvl="1"/>
            <a:r>
              <a:rPr lang="en-US" sz="1600" dirty="0"/>
              <a:t>	- ‘</a:t>
            </a:r>
            <a:r>
              <a:rPr lang="en-US" sz="1600" dirty="0" err="1"/>
              <a:t>financiële</a:t>
            </a:r>
            <a:r>
              <a:rPr lang="en-US" sz="1600" dirty="0"/>
              <a:t> </a:t>
            </a:r>
            <a:r>
              <a:rPr lang="en-US" sz="1600" dirty="0" err="1"/>
              <a:t>lening</a:t>
            </a:r>
            <a:r>
              <a:rPr lang="en-US" sz="1600" dirty="0"/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Instellen</a:t>
            </a:r>
            <a:r>
              <a:rPr lang="en-US" sz="1600" dirty="0"/>
              <a:t> van </a:t>
            </a:r>
            <a:r>
              <a:rPr lang="en-US" sz="1600" dirty="0" err="1"/>
              <a:t>een</a:t>
            </a:r>
            <a:r>
              <a:rPr lang="en-US" sz="1600" dirty="0"/>
              <a:t> </a:t>
            </a:r>
            <a:r>
              <a:rPr lang="en-US" sz="1600" dirty="0" err="1"/>
              <a:t>lage</a:t>
            </a:r>
            <a:r>
              <a:rPr lang="en-US" sz="1600" dirty="0"/>
              <a:t> </a:t>
            </a:r>
            <a:r>
              <a:rPr lang="en-US" sz="1600" dirty="0" err="1"/>
              <a:t>drempel</a:t>
            </a:r>
            <a:r>
              <a:rPr lang="en-US" sz="1600" dirty="0"/>
              <a:t> </a:t>
            </a:r>
            <a:r>
              <a:rPr lang="en-US" sz="1600" dirty="0" err="1"/>
              <a:t>waarna</a:t>
            </a:r>
            <a:r>
              <a:rPr lang="en-US" sz="1600" dirty="0"/>
              <a:t> </a:t>
            </a:r>
            <a:r>
              <a:rPr lang="en-US" sz="1600" dirty="0" err="1"/>
              <a:t>kosten</a:t>
            </a:r>
            <a:r>
              <a:rPr lang="en-US" sz="1600" dirty="0"/>
              <a:t> </a:t>
            </a:r>
            <a:r>
              <a:rPr lang="en-US" sz="1600" dirty="0" err="1"/>
              <a:t>werkgever</a:t>
            </a:r>
            <a:r>
              <a:rPr lang="en-US" sz="1600" dirty="0"/>
              <a:t> </a:t>
            </a:r>
            <a:r>
              <a:rPr lang="en-US" sz="1600" dirty="0" err="1"/>
              <a:t>voor</a:t>
            </a:r>
            <a:r>
              <a:rPr lang="en-US" sz="1600" dirty="0"/>
              <a:t> </a:t>
            </a:r>
            <a:r>
              <a:rPr lang="en-US" sz="1600" dirty="0" err="1"/>
              <a:t>rekening</a:t>
            </a:r>
            <a:r>
              <a:rPr lang="en-US" sz="1600" dirty="0"/>
              <a:t> van </a:t>
            </a:r>
            <a:r>
              <a:rPr lang="en-US" sz="1600" dirty="0" err="1"/>
              <a:t>werkgever</a:t>
            </a:r>
            <a:r>
              <a:rPr lang="en-US" sz="1600" dirty="0"/>
              <a:t> </a:t>
            </a:r>
            <a:r>
              <a:rPr lang="en-US" sz="1600" dirty="0" err="1"/>
              <a:t>komen</a:t>
            </a:r>
            <a:r>
              <a:rPr lang="en-US" sz="1600" dirty="0"/>
              <a:t>’</a:t>
            </a:r>
          </a:p>
          <a:p>
            <a:pPr lvl="1"/>
            <a:r>
              <a:rPr lang="en-US" dirty="0"/>
              <a:t>	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872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91525" y="381750"/>
            <a:ext cx="8172000" cy="828000"/>
          </a:xfrm>
        </p:spPr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5: </a:t>
            </a:r>
            <a:r>
              <a:rPr lang="en-US" dirty="0" err="1"/>
              <a:t>kansen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gedragscode</a:t>
            </a:r>
            <a:r>
              <a:rPr lang="en-US" dirty="0"/>
              <a:t> 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91525" y="1119601"/>
            <a:ext cx="8172000" cy="468000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overwegende</a:t>
            </a:r>
            <a:r>
              <a:rPr lang="en-US" dirty="0"/>
              <a:t> mate </a:t>
            </a:r>
            <a:r>
              <a:rPr lang="en-US" dirty="0" err="1"/>
              <a:t>genoemd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>
                <a:solidFill>
                  <a:srgbClr val="C00000"/>
                </a:solidFill>
              </a:rPr>
              <a:t>een</a:t>
            </a:r>
            <a:r>
              <a:rPr lang="en-US" dirty="0"/>
              <a:t> </a:t>
            </a:r>
            <a:r>
              <a:rPr lang="en-US" dirty="0" err="1"/>
              <a:t>oplossingsrichting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1600" dirty="0"/>
              <a:t>‘</a:t>
            </a:r>
            <a:r>
              <a:rPr lang="en-US" sz="1600" dirty="0" err="1"/>
              <a:t>noodzakelijke</a:t>
            </a:r>
            <a:r>
              <a:rPr lang="en-US" sz="1600" dirty="0"/>
              <a:t> </a:t>
            </a:r>
            <a:r>
              <a:rPr lang="en-US" sz="1600" dirty="0" err="1"/>
              <a:t>oplossing</a:t>
            </a:r>
            <a:r>
              <a:rPr lang="en-US" sz="1600" dirty="0"/>
              <a:t>’, ‘second best’,’</a:t>
            </a:r>
            <a:r>
              <a:rPr lang="en-US" sz="1600" dirty="0" err="1"/>
              <a:t>stap</a:t>
            </a:r>
            <a:r>
              <a:rPr lang="en-US" sz="1600" dirty="0"/>
              <a:t> 1’, ‘</a:t>
            </a:r>
            <a:r>
              <a:rPr lang="en-US" sz="1600" dirty="0" err="1"/>
              <a:t>beter</a:t>
            </a:r>
            <a:r>
              <a:rPr lang="en-US" sz="1600" dirty="0"/>
              <a:t> </a:t>
            </a:r>
            <a:r>
              <a:rPr lang="en-US" sz="1600" dirty="0" err="1"/>
              <a:t>iets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niets</a:t>
            </a:r>
            <a:r>
              <a:rPr lang="en-US" sz="1600" dirty="0"/>
              <a:t>’, </a:t>
            </a:r>
            <a:r>
              <a:rPr lang="en-US" sz="1600" dirty="0" smtClean="0"/>
              <a:t>‘</a:t>
            </a:r>
            <a:r>
              <a:rPr lang="en-US" sz="1600" dirty="0" err="1"/>
              <a:t>geen</a:t>
            </a:r>
            <a:r>
              <a:rPr lang="en-US" sz="1600" dirty="0"/>
              <a:t> </a:t>
            </a:r>
            <a:r>
              <a:rPr lang="en-US" sz="1600" dirty="0" smtClean="0"/>
              <a:t>	</a:t>
            </a:r>
            <a:r>
              <a:rPr lang="en-US" sz="1600" dirty="0" err="1" smtClean="0"/>
              <a:t>oplossing</a:t>
            </a:r>
            <a:r>
              <a:rPr lang="en-US" sz="1600" dirty="0"/>
              <a:t>’</a:t>
            </a:r>
          </a:p>
          <a:p>
            <a:endParaRPr lang="en-US" dirty="0"/>
          </a:p>
          <a:p>
            <a:r>
              <a:rPr lang="en-US" dirty="0" err="1"/>
              <a:t>Voorwaarden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draagvlak</a:t>
            </a:r>
            <a:r>
              <a:rPr lang="en-US" dirty="0"/>
              <a:t>’</a:t>
            </a:r>
          </a:p>
          <a:p>
            <a:pPr lvl="1"/>
            <a:r>
              <a:rPr lang="en-US" dirty="0" err="1"/>
              <a:t>inhoud</a:t>
            </a:r>
            <a:r>
              <a:rPr lang="en-US" dirty="0"/>
              <a:t>:</a:t>
            </a:r>
          </a:p>
          <a:p>
            <a:pPr lvl="2"/>
            <a:r>
              <a:rPr lang="en-US" dirty="0"/>
              <a:t>‘</a:t>
            </a:r>
            <a:r>
              <a:rPr lang="en-US" dirty="0" err="1"/>
              <a:t>termijnen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‘</a:t>
            </a:r>
            <a:r>
              <a:rPr lang="en-US" dirty="0" err="1"/>
              <a:t>stroomlijnen</a:t>
            </a:r>
            <a:r>
              <a:rPr lang="en-US" dirty="0"/>
              <a:t> </a:t>
            </a:r>
            <a:r>
              <a:rPr lang="en-US" dirty="0" err="1"/>
              <a:t>vaststelling</a:t>
            </a:r>
            <a:r>
              <a:rPr lang="en-US" dirty="0"/>
              <a:t> </a:t>
            </a:r>
            <a:r>
              <a:rPr lang="en-US" dirty="0" err="1"/>
              <a:t>relevante</a:t>
            </a:r>
            <a:r>
              <a:rPr lang="en-US" dirty="0"/>
              <a:t> </a:t>
            </a:r>
            <a:r>
              <a:rPr lang="en-US" dirty="0" err="1"/>
              <a:t>feiten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‘</a:t>
            </a:r>
            <a:r>
              <a:rPr lang="en-US" dirty="0" err="1"/>
              <a:t>stroomlijnen</a:t>
            </a:r>
            <a:r>
              <a:rPr lang="en-US" dirty="0"/>
              <a:t> </a:t>
            </a:r>
            <a:r>
              <a:rPr lang="en-US" dirty="0" err="1"/>
              <a:t>deskundigentraject</a:t>
            </a:r>
            <a:r>
              <a:rPr lang="en-US" dirty="0"/>
              <a:t>’</a:t>
            </a:r>
          </a:p>
          <a:p>
            <a:pPr marL="864000" lvl="3" indent="0">
              <a:buNone/>
            </a:pPr>
            <a:r>
              <a:rPr lang="en-US" sz="1800" dirty="0"/>
              <a:t>- ‘</a:t>
            </a:r>
            <a:r>
              <a:rPr lang="en-US" sz="1800" dirty="0" err="1"/>
              <a:t>stappenplan</a:t>
            </a:r>
            <a:r>
              <a:rPr lang="en-US" sz="1800" dirty="0"/>
              <a:t>’, ‘</a:t>
            </a:r>
            <a:r>
              <a:rPr lang="en-US" sz="1800" dirty="0" err="1"/>
              <a:t>poule</a:t>
            </a:r>
            <a:r>
              <a:rPr lang="en-US" sz="1800" dirty="0"/>
              <a:t> van </a:t>
            </a:r>
            <a:r>
              <a:rPr lang="en-US" sz="1800" dirty="0" err="1"/>
              <a:t>onafhankelijk</a:t>
            </a:r>
            <a:r>
              <a:rPr lang="en-US" sz="1800" dirty="0"/>
              <a:t> </a:t>
            </a:r>
            <a:r>
              <a:rPr lang="en-US" sz="1800" dirty="0" err="1"/>
              <a:t>deskundigen</a:t>
            </a:r>
            <a:r>
              <a:rPr lang="en-US" sz="1800" dirty="0"/>
              <a:t>’, ‘</a:t>
            </a:r>
            <a:r>
              <a:rPr lang="en-US" sz="1800" dirty="0" err="1"/>
              <a:t>standaardvraagstelling</a:t>
            </a:r>
            <a:r>
              <a:rPr lang="en-US" sz="1800" dirty="0"/>
              <a:t>’, ‘</a:t>
            </a:r>
            <a:r>
              <a:rPr lang="en-US" sz="1800" dirty="0" err="1"/>
              <a:t>gezamenlijke</a:t>
            </a:r>
            <a:r>
              <a:rPr lang="en-US" sz="1800" dirty="0"/>
              <a:t> </a:t>
            </a:r>
            <a:r>
              <a:rPr lang="en-US" sz="1800" dirty="0" err="1"/>
              <a:t>deskundige</a:t>
            </a:r>
            <a:r>
              <a:rPr lang="en-US" sz="1800" dirty="0"/>
              <a:t>’, ‘</a:t>
            </a:r>
            <a:r>
              <a:rPr lang="en-US" sz="1800" dirty="0" err="1"/>
              <a:t>instituut</a:t>
            </a:r>
            <a:r>
              <a:rPr lang="en-US" sz="1800" dirty="0"/>
              <a:t> of </a:t>
            </a:r>
            <a:r>
              <a:rPr lang="en-US" sz="1800" dirty="0" err="1"/>
              <a:t>enkele</a:t>
            </a:r>
            <a:r>
              <a:rPr lang="en-US" sz="1800" dirty="0"/>
              <a:t> </a:t>
            </a:r>
            <a:r>
              <a:rPr lang="en-US" sz="1800" dirty="0" err="1"/>
              <a:t>centra</a:t>
            </a:r>
            <a:r>
              <a:rPr lang="en-US" sz="1800" dirty="0"/>
              <a:t> </a:t>
            </a:r>
            <a:r>
              <a:rPr lang="en-US" sz="1800" dirty="0" err="1"/>
              <a:t>voor</a:t>
            </a:r>
            <a:r>
              <a:rPr lang="en-US" sz="1800" dirty="0"/>
              <a:t> </a:t>
            </a:r>
            <a:r>
              <a:rPr lang="en-US" sz="1800" dirty="0" err="1"/>
              <a:t>medische</a:t>
            </a:r>
            <a:r>
              <a:rPr lang="en-US" sz="1800" dirty="0"/>
              <a:t> </a:t>
            </a:r>
            <a:r>
              <a:rPr lang="en-US" sz="1800" dirty="0" err="1"/>
              <a:t>beoordeling</a:t>
            </a:r>
            <a:r>
              <a:rPr lang="en-US" sz="1800" dirty="0"/>
              <a:t>’</a:t>
            </a:r>
          </a:p>
          <a:p>
            <a:pPr lvl="2"/>
            <a:r>
              <a:rPr lang="en-US" dirty="0"/>
              <a:t>‘</a:t>
            </a:r>
            <a:r>
              <a:rPr lang="en-US" dirty="0" err="1"/>
              <a:t>discussie</a:t>
            </a:r>
            <a:r>
              <a:rPr lang="en-US" dirty="0"/>
              <a:t> van de </a:t>
            </a:r>
            <a:r>
              <a:rPr lang="en-US" dirty="0" err="1"/>
              <a:t>schadeomvang</a:t>
            </a:r>
            <a:r>
              <a:rPr lang="en-US" dirty="0"/>
              <a:t> </a:t>
            </a:r>
            <a:r>
              <a:rPr lang="en-US" dirty="0" err="1"/>
              <a:t>naar</a:t>
            </a:r>
            <a:r>
              <a:rPr lang="en-US" dirty="0"/>
              <a:t> </a:t>
            </a:r>
            <a:r>
              <a:rPr lang="en-US" dirty="0" err="1"/>
              <a:t>voren</a:t>
            </a:r>
            <a:r>
              <a:rPr lang="en-US" dirty="0"/>
              <a:t> </a:t>
            </a:r>
            <a:r>
              <a:rPr lang="en-US" dirty="0" err="1"/>
              <a:t>halen</a:t>
            </a:r>
            <a:r>
              <a:rPr lang="en-US" dirty="0"/>
              <a:t>’</a:t>
            </a:r>
          </a:p>
          <a:p>
            <a:pPr lvl="2"/>
            <a:r>
              <a:rPr lang="en-US" dirty="0"/>
              <a:t>‘</a:t>
            </a:r>
            <a:r>
              <a:rPr lang="en-US" dirty="0" err="1"/>
              <a:t>kostenaspect</a:t>
            </a:r>
            <a:r>
              <a:rPr lang="en-US" dirty="0"/>
              <a:t>’</a:t>
            </a:r>
          </a:p>
          <a:p>
            <a:pPr lvl="2"/>
            <a:endParaRPr lang="en-US" dirty="0"/>
          </a:p>
          <a:p>
            <a:pPr lvl="2"/>
            <a:r>
              <a:rPr lang="en-US" b="1" dirty="0"/>
              <a:t>‘</a:t>
            </a:r>
            <a:r>
              <a:rPr lang="en-US" b="1" dirty="0" err="1"/>
              <a:t>Stappenplan</a:t>
            </a:r>
            <a:r>
              <a:rPr lang="en-US" b="1" dirty="0"/>
              <a:t>/</a:t>
            </a:r>
            <a:r>
              <a:rPr lang="en-US" b="1" dirty="0" err="1"/>
              <a:t>eenduidige</a:t>
            </a:r>
            <a:r>
              <a:rPr lang="en-US" b="1" dirty="0"/>
              <a:t> </a:t>
            </a:r>
            <a:r>
              <a:rPr lang="en-US" b="1" dirty="0" err="1"/>
              <a:t>werkwijze</a:t>
            </a:r>
            <a:r>
              <a:rPr lang="en-US" b="1" dirty="0"/>
              <a:t>’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marL="288000" lvl="1" indent="0">
              <a:buNone/>
            </a:pPr>
            <a:endParaRPr lang="en-US" dirty="0"/>
          </a:p>
          <a:p>
            <a:pPr marL="288000" lvl="1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47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5: </a:t>
            </a:r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winstpunten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gedragscode</a:t>
            </a:r>
            <a:r>
              <a:rPr lang="en-US" dirty="0"/>
              <a:t> 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waardevol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‘het met </a:t>
            </a:r>
            <a:r>
              <a:rPr lang="en-US" dirty="0" err="1"/>
              <a:t>elkaar</a:t>
            </a:r>
            <a:r>
              <a:rPr lang="en-US" dirty="0"/>
              <a:t> in </a:t>
            </a:r>
            <a:r>
              <a:rPr lang="en-US" dirty="0" err="1"/>
              <a:t>gesprek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elkaar</a:t>
            </a:r>
            <a:r>
              <a:rPr lang="en-US" dirty="0"/>
              <a:t> </a:t>
            </a:r>
            <a:r>
              <a:rPr lang="en-US" dirty="0" err="1"/>
              <a:t>leren</a:t>
            </a:r>
            <a:r>
              <a:rPr lang="en-US" dirty="0"/>
              <a:t> </a:t>
            </a:r>
            <a:r>
              <a:rPr lang="en-US" dirty="0" err="1"/>
              <a:t>begrijpen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verbetering</a:t>
            </a:r>
            <a:r>
              <a:rPr lang="en-US" dirty="0"/>
              <a:t> van de </a:t>
            </a:r>
            <a:r>
              <a:rPr lang="en-US" dirty="0" err="1"/>
              <a:t>sfeer</a:t>
            </a:r>
            <a:r>
              <a:rPr lang="en-US" dirty="0"/>
              <a:t> </a:t>
            </a:r>
            <a:r>
              <a:rPr lang="en-US" dirty="0" err="1"/>
              <a:t>tussen</a:t>
            </a:r>
            <a:r>
              <a:rPr lang="en-US" dirty="0"/>
              <a:t> </a:t>
            </a:r>
            <a:r>
              <a:rPr lang="en-US" dirty="0" err="1"/>
              <a:t>partijen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‘het op de agenda </a:t>
            </a:r>
            <a:r>
              <a:rPr lang="en-US" dirty="0" err="1"/>
              <a:t>houden</a:t>
            </a:r>
            <a:r>
              <a:rPr lang="en-US" dirty="0"/>
              <a:t> van de </a:t>
            </a:r>
            <a:r>
              <a:rPr lang="en-US" dirty="0" err="1"/>
              <a:t>uitdagingen</a:t>
            </a:r>
            <a:r>
              <a:rPr lang="en-US" dirty="0"/>
              <a:t>’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Product </a:t>
            </a:r>
            <a:r>
              <a:rPr lang="en-US" dirty="0" err="1"/>
              <a:t>waardevol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duidelijkheid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transparantie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tijdwinst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‘minder </a:t>
            </a:r>
            <a:r>
              <a:rPr lang="en-US" dirty="0" err="1"/>
              <a:t>kosten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‘minder </a:t>
            </a:r>
            <a:r>
              <a:rPr lang="en-US" dirty="0" err="1"/>
              <a:t>belasting</a:t>
            </a:r>
            <a:r>
              <a:rPr lang="en-US" dirty="0"/>
              <a:t> </a:t>
            </a:r>
            <a:r>
              <a:rPr lang="en-US" dirty="0" err="1"/>
              <a:t>slachtoffer</a:t>
            </a:r>
            <a:r>
              <a:rPr lang="en-US" dirty="0"/>
              <a:t>’</a:t>
            </a:r>
          </a:p>
          <a:p>
            <a:pPr lvl="1"/>
            <a:r>
              <a:rPr lang="en-US" dirty="0"/>
              <a:t>‘</a:t>
            </a:r>
            <a:r>
              <a:rPr lang="en-US" dirty="0" err="1"/>
              <a:t>verhoging</a:t>
            </a:r>
            <a:r>
              <a:rPr lang="en-US" dirty="0"/>
              <a:t> </a:t>
            </a:r>
            <a:r>
              <a:rPr lang="en-US" dirty="0" err="1"/>
              <a:t>acceptatie</a:t>
            </a:r>
            <a:r>
              <a:rPr lang="en-US" dirty="0"/>
              <a:t> </a:t>
            </a:r>
            <a:r>
              <a:rPr lang="en-US" dirty="0" err="1"/>
              <a:t>uitkomst</a:t>
            </a:r>
            <a:r>
              <a:rPr lang="en-US" dirty="0"/>
              <a:t>’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852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Samenvatting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oplossingsrichtingen</a:t>
            </a:r>
            <a:r>
              <a:rPr lang="en-US" dirty="0"/>
              <a:t>, </a:t>
            </a:r>
            <a:r>
              <a:rPr lang="en-US" dirty="0" err="1"/>
              <a:t>buiten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binnen</a:t>
            </a:r>
            <a:r>
              <a:rPr lang="en-US" dirty="0"/>
              <a:t> </a:t>
            </a:r>
            <a:r>
              <a:rPr lang="en-US" dirty="0" err="1"/>
              <a:t>aansprakelijkheidsrecht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Gedragscode</a:t>
            </a:r>
            <a:r>
              <a:rPr lang="en-US" dirty="0"/>
              <a:t> </a:t>
            </a:r>
            <a:r>
              <a:rPr lang="en-US" dirty="0" err="1"/>
              <a:t>biedt</a:t>
            </a:r>
            <a:r>
              <a:rPr lang="en-US" dirty="0"/>
              <a:t> </a:t>
            </a:r>
            <a:r>
              <a:rPr lang="en-US" dirty="0" err="1"/>
              <a:t>kansen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door </a:t>
            </a:r>
            <a:r>
              <a:rPr lang="en-US" dirty="0" err="1"/>
              <a:t>totstandkomingsproces</a:t>
            </a:r>
            <a:r>
              <a:rPr lang="en-US" dirty="0"/>
              <a:t> (in </a:t>
            </a:r>
            <a:r>
              <a:rPr lang="en-US" dirty="0" err="1"/>
              <a:t>gesprek</a:t>
            </a:r>
            <a:r>
              <a:rPr lang="en-US" dirty="0"/>
              <a:t> over </a:t>
            </a:r>
            <a:r>
              <a:rPr lang="en-US" dirty="0" err="1"/>
              <a:t>verbetering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door </a:t>
            </a:r>
            <a:r>
              <a:rPr lang="en-US" dirty="0" err="1"/>
              <a:t>stroomlijning</a:t>
            </a:r>
            <a:r>
              <a:rPr lang="en-US" dirty="0"/>
              <a:t> van </a:t>
            </a:r>
            <a:r>
              <a:rPr lang="en-US" dirty="0" err="1"/>
              <a:t>afwikkelingsproces</a:t>
            </a:r>
            <a:r>
              <a:rPr lang="en-US" dirty="0"/>
              <a:t> (</a:t>
            </a:r>
            <a:r>
              <a:rPr lang="en-US" dirty="0" err="1"/>
              <a:t>verheldering</a:t>
            </a:r>
            <a:r>
              <a:rPr lang="en-US" dirty="0"/>
              <a:t>, </a:t>
            </a:r>
            <a:r>
              <a:rPr lang="en-US" dirty="0" err="1"/>
              <a:t>verkorting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kostenbesparing</a:t>
            </a:r>
            <a:r>
              <a:rPr lang="en-US" dirty="0"/>
              <a:t> (</a:t>
            </a:r>
            <a:r>
              <a:rPr lang="en-US" dirty="0" err="1"/>
              <a:t>emotioneel</a:t>
            </a:r>
            <a:r>
              <a:rPr lang="en-US" dirty="0"/>
              <a:t>, </a:t>
            </a:r>
            <a:r>
              <a:rPr lang="en-US" dirty="0" err="1"/>
              <a:t>financieel</a:t>
            </a:r>
            <a:r>
              <a:rPr lang="en-US" dirty="0"/>
              <a:t>, </a:t>
            </a:r>
            <a:r>
              <a:rPr lang="en-US" dirty="0" err="1"/>
              <a:t>tijd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acceptatieverhoging</a:t>
            </a:r>
            <a:endParaRPr lang="en-US" dirty="0"/>
          </a:p>
          <a:p>
            <a:pPr marL="288000" lvl="1" indent="0">
              <a:buNone/>
            </a:pPr>
            <a:endParaRPr lang="en-US" dirty="0"/>
          </a:p>
          <a:p>
            <a:r>
              <a:rPr lang="en-US" dirty="0" err="1"/>
              <a:t>Gedragscode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nadelen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lost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alles</a:t>
            </a:r>
            <a:r>
              <a:rPr lang="en-US" dirty="0"/>
              <a:t> op</a:t>
            </a:r>
          </a:p>
          <a:p>
            <a:pPr lvl="1"/>
            <a:r>
              <a:rPr lang="en-US" dirty="0" err="1"/>
              <a:t>bindingsdiscussie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39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 </a:t>
            </a:r>
            <a:r>
              <a:rPr lang="en-US" dirty="0" err="1"/>
              <a:t>vragen</a:t>
            </a:r>
            <a:r>
              <a:rPr lang="en-US" dirty="0"/>
              <a:t> 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1</a:t>
            </a:r>
            <a:r>
              <a:rPr lang="nl-NL" sz="1800" dirty="0"/>
              <a:t>. Wat is uw betrokkenheid bij de afwikkeling van beroepsziekteclaims? 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nl-NL" sz="1800" dirty="0"/>
              <a:t>2. Wat zijn de voornaamste problemen die zich voordoen bij de afwikkeling van deze claims?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nl-NL" sz="1800" dirty="0"/>
              <a:t>3. Maakt het hierbij uit om welke beroepsziekten het gaat? 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nl-NL" sz="1800" dirty="0"/>
              <a:t>4. Wat zijn volgens u mogelijke oplossingsrichtingen voor deze problemen? 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nl-NL" sz="1800" dirty="0"/>
              <a:t>5. Zou een gedragscode kunnen bijdragen aan de oplossing van deze problemen en, zo ja, op welke wijze? 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nl-NL" sz="1800" dirty="0"/>
              <a:t>6. Wie zouden er nog meer bij dit project betrokken moeten worden?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59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Geïnterviewden</a:t>
            </a:r>
            <a:r>
              <a:rPr lang="en-US" dirty="0"/>
              <a:t>  (</a:t>
            </a:r>
            <a:r>
              <a:rPr lang="en-US" dirty="0" err="1"/>
              <a:t>vraag</a:t>
            </a:r>
            <a:r>
              <a:rPr lang="en-US" dirty="0"/>
              <a:t> 1)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91525" y="1274089"/>
            <a:ext cx="8172000" cy="4680000"/>
          </a:xfrm>
        </p:spPr>
        <p:txBody>
          <a:bodyPr/>
          <a:lstStyle/>
          <a:p>
            <a:r>
              <a:rPr lang="en-US" dirty="0" err="1"/>
              <a:t>Werkgevers</a:t>
            </a:r>
            <a:endParaRPr lang="en-US" dirty="0"/>
          </a:p>
          <a:p>
            <a:r>
              <a:rPr lang="en-US" dirty="0" err="1"/>
              <a:t>Verbond</a:t>
            </a:r>
            <a:r>
              <a:rPr lang="en-US" dirty="0"/>
              <a:t> van </a:t>
            </a:r>
            <a:r>
              <a:rPr lang="en-US" dirty="0" err="1"/>
              <a:t>Verzekeraars</a:t>
            </a:r>
            <a:endParaRPr lang="en-US" dirty="0"/>
          </a:p>
          <a:p>
            <a:r>
              <a:rPr lang="en-US" dirty="0" err="1"/>
              <a:t>Advocaten</a:t>
            </a:r>
            <a:r>
              <a:rPr lang="en-US" dirty="0"/>
              <a:t> </a:t>
            </a:r>
            <a:r>
              <a:rPr lang="en-US" dirty="0" err="1"/>
              <a:t>veelal</a:t>
            </a:r>
            <a:r>
              <a:rPr lang="en-US" dirty="0"/>
              <a:t> </a:t>
            </a:r>
            <a:r>
              <a:rPr lang="en-US" dirty="0" err="1"/>
              <a:t>optredend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werknemers</a:t>
            </a:r>
            <a:endParaRPr lang="en-US" dirty="0"/>
          </a:p>
          <a:p>
            <a:r>
              <a:rPr lang="en-US" dirty="0" err="1"/>
              <a:t>Advocaten</a:t>
            </a:r>
            <a:r>
              <a:rPr lang="en-US" dirty="0"/>
              <a:t> </a:t>
            </a:r>
            <a:r>
              <a:rPr lang="en-US" dirty="0" err="1"/>
              <a:t>veelal</a:t>
            </a:r>
            <a:r>
              <a:rPr lang="en-US" dirty="0"/>
              <a:t> </a:t>
            </a:r>
            <a:r>
              <a:rPr lang="en-US" dirty="0" err="1"/>
              <a:t>optredend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werkgevers</a:t>
            </a:r>
            <a:r>
              <a:rPr lang="en-US" dirty="0"/>
              <a:t>/</a:t>
            </a:r>
            <a:r>
              <a:rPr lang="en-US" dirty="0" err="1"/>
              <a:t>verzekeraars</a:t>
            </a:r>
            <a:endParaRPr lang="en-US" dirty="0"/>
          </a:p>
          <a:p>
            <a:r>
              <a:rPr lang="en-US" dirty="0"/>
              <a:t>FNV Bureau </a:t>
            </a:r>
            <a:r>
              <a:rPr lang="en-US" dirty="0" err="1"/>
              <a:t>Beroepsziekten</a:t>
            </a:r>
            <a:endParaRPr lang="en-US" dirty="0"/>
          </a:p>
          <a:p>
            <a:r>
              <a:rPr lang="en-US" dirty="0" smtClean="0"/>
              <a:t>VNO-NCW</a:t>
            </a:r>
            <a:endParaRPr lang="en-US" dirty="0"/>
          </a:p>
          <a:p>
            <a:r>
              <a:rPr lang="en-US" dirty="0" err="1"/>
              <a:t>Medisch</a:t>
            </a:r>
            <a:r>
              <a:rPr lang="en-US" dirty="0"/>
              <a:t> </a:t>
            </a:r>
            <a:r>
              <a:rPr lang="en-US" dirty="0" err="1"/>
              <a:t>adviseur</a:t>
            </a:r>
            <a:r>
              <a:rPr lang="en-US" dirty="0"/>
              <a:t> </a:t>
            </a:r>
            <a:r>
              <a:rPr lang="en-US" dirty="0" err="1"/>
              <a:t>veelal</a:t>
            </a:r>
            <a:r>
              <a:rPr lang="en-US" dirty="0"/>
              <a:t> </a:t>
            </a:r>
            <a:r>
              <a:rPr lang="en-US" dirty="0" err="1"/>
              <a:t>optredend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werknemers</a:t>
            </a:r>
            <a:endParaRPr lang="en-US" dirty="0"/>
          </a:p>
          <a:p>
            <a:r>
              <a:rPr lang="en-US" dirty="0" err="1"/>
              <a:t>Medisch</a:t>
            </a:r>
            <a:r>
              <a:rPr lang="en-US" dirty="0"/>
              <a:t> </a:t>
            </a:r>
            <a:r>
              <a:rPr lang="en-US" dirty="0" err="1"/>
              <a:t>adviseur</a:t>
            </a:r>
            <a:r>
              <a:rPr lang="en-US" dirty="0"/>
              <a:t> </a:t>
            </a:r>
            <a:r>
              <a:rPr lang="en-US" dirty="0" err="1"/>
              <a:t>veelal</a:t>
            </a:r>
            <a:r>
              <a:rPr lang="en-US" dirty="0"/>
              <a:t> </a:t>
            </a:r>
            <a:r>
              <a:rPr lang="en-US" dirty="0" err="1"/>
              <a:t>optredend</a:t>
            </a:r>
            <a:r>
              <a:rPr lang="en-US" dirty="0"/>
              <a:t>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werkgevers</a:t>
            </a:r>
            <a:r>
              <a:rPr lang="en-US" dirty="0"/>
              <a:t>/</a:t>
            </a:r>
            <a:r>
              <a:rPr lang="en-US" dirty="0" err="1"/>
              <a:t>verzekeraars</a:t>
            </a:r>
            <a:endParaRPr lang="en-US" dirty="0"/>
          </a:p>
          <a:p>
            <a:r>
              <a:rPr lang="en-US" dirty="0"/>
              <a:t>IAS</a:t>
            </a:r>
          </a:p>
          <a:p>
            <a:r>
              <a:rPr lang="en-US" dirty="0"/>
              <a:t>NCVB</a:t>
            </a:r>
          </a:p>
          <a:p>
            <a:r>
              <a:rPr lang="en-US" dirty="0"/>
              <a:t>Solvent Team Amsterdam</a:t>
            </a:r>
          </a:p>
          <a:p>
            <a:r>
              <a:rPr lang="en-US" dirty="0"/>
              <a:t>Long </a:t>
            </a:r>
            <a:r>
              <a:rPr lang="en-US" dirty="0" err="1"/>
              <a:t>Alliantie</a:t>
            </a:r>
            <a:r>
              <a:rPr lang="en-US" dirty="0"/>
              <a:t> Nederland </a:t>
            </a:r>
          </a:p>
          <a:p>
            <a:r>
              <a:rPr lang="en-US" dirty="0" err="1"/>
              <a:t>Rechters</a:t>
            </a:r>
            <a:endParaRPr lang="en-US" dirty="0"/>
          </a:p>
          <a:p>
            <a:r>
              <a:rPr lang="en-US" dirty="0" err="1"/>
              <a:t>W</a:t>
            </a:r>
            <a:r>
              <a:rPr lang="en-US" dirty="0" err="1" smtClean="0"/>
              <a:t>etenschappers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2: </a:t>
            </a:r>
            <a:r>
              <a:rPr lang="en-US" dirty="0" err="1"/>
              <a:t>voornaamste</a:t>
            </a:r>
            <a:r>
              <a:rPr lang="en-US" dirty="0"/>
              <a:t> </a:t>
            </a:r>
            <a:r>
              <a:rPr lang="en-US" dirty="0" err="1"/>
              <a:t>problemen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‘</a:t>
            </a:r>
            <a:r>
              <a:rPr lang="en-US" sz="1800" dirty="0"/>
              <a:t>Van </a:t>
            </a:r>
            <a:r>
              <a:rPr lang="en-US" sz="1800" dirty="0" err="1"/>
              <a:t>alle</a:t>
            </a:r>
            <a:r>
              <a:rPr lang="en-US" sz="1800" dirty="0"/>
              <a:t> </a:t>
            </a:r>
            <a:r>
              <a:rPr lang="en-US" sz="1800" dirty="0" err="1"/>
              <a:t>typen</a:t>
            </a:r>
            <a:r>
              <a:rPr lang="en-US" sz="1800" dirty="0"/>
              <a:t> </a:t>
            </a:r>
            <a:r>
              <a:rPr lang="en-US" sz="1800" dirty="0" err="1"/>
              <a:t>letselclaims</a:t>
            </a:r>
            <a:r>
              <a:rPr lang="en-US" sz="1800" dirty="0"/>
              <a:t> het </a:t>
            </a:r>
            <a:r>
              <a:rPr lang="en-US" sz="1800" dirty="0" err="1"/>
              <a:t>meest</a:t>
            </a:r>
            <a:r>
              <a:rPr lang="en-US" sz="1800" dirty="0"/>
              <a:t> complex.’</a:t>
            </a:r>
          </a:p>
          <a:p>
            <a:endParaRPr lang="en-US" sz="1800" dirty="0"/>
          </a:p>
          <a:p>
            <a:r>
              <a:rPr lang="en-US" sz="1800" dirty="0" err="1"/>
              <a:t>Oorzaken</a:t>
            </a:r>
            <a:r>
              <a:rPr lang="en-US" sz="1800" dirty="0"/>
              <a:t>: </a:t>
            </a:r>
          </a:p>
          <a:p>
            <a:pPr lvl="1"/>
            <a:r>
              <a:rPr lang="en-US" sz="1800" dirty="0"/>
              <a:t>‘(multi)</a:t>
            </a:r>
            <a:r>
              <a:rPr lang="en-US" sz="1800" dirty="0" err="1"/>
              <a:t>causaliteit</a:t>
            </a:r>
            <a:r>
              <a:rPr lang="en-US" sz="1800" dirty="0"/>
              <a:t>’</a:t>
            </a:r>
          </a:p>
          <a:p>
            <a:pPr lvl="1"/>
            <a:r>
              <a:rPr lang="en-US" sz="1800" dirty="0"/>
              <a:t>‘</a:t>
            </a:r>
            <a:r>
              <a:rPr lang="en-US" sz="1800" dirty="0" err="1"/>
              <a:t>tijdverloop</a:t>
            </a:r>
            <a:r>
              <a:rPr lang="en-US" sz="1800" dirty="0"/>
              <a:t>’</a:t>
            </a:r>
          </a:p>
          <a:p>
            <a:pPr lvl="1"/>
            <a:r>
              <a:rPr lang="en-US" sz="1800" dirty="0"/>
              <a:t>‘</a:t>
            </a:r>
            <a:r>
              <a:rPr lang="en-US" sz="1800" dirty="0" err="1"/>
              <a:t>factfinding</a:t>
            </a:r>
            <a:r>
              <a:rPr lang="en-US" sz="1800" dirty="0"/>
              <a:t>’ (</a:t>
            </a:r>
            <a:r>
              <a:rPr lang="en-US" sz="1800" dirty="0" err="1"/>
              <a:t>blootstelling</a:t>
            </a:r>
            <a:r>
              <a:rPr lang="en-US" sz="1800" dirty="0"/>
              <a:t>, </a:t>
            </a:r>
            <a:r>
              <a:rPr lang="en-US" sz="1800" dirty="0" err="1"/>
              <a:t>arbeidsomstandigheden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‘</a:t>
            </a:r>
            <a:r>
              <a:rPr lang="en-US" sz="1800" dirty="0" err="1"/>
              <a:t>vertrouwensrelatie</a:t>
            </a:r>
            <a:r>
              <a:rPr lang="en-US" sz="1800" dirty="0"/>
              <a:t>’</a:t>
            </a:r>
          </a:p>
          <a:p>
            <a:pPr lvl="1"/>
            <a:r>
              <a:rPr lang="en-US" sz="1800" dirty="0"/>
              <a:t>‘battle of experts’</a:t>
            </a:r>
          </a:p>
          <a:p>
            <a:pPr lvl="1"/>
            <a:r>
              <a:rPr lang="en-US" sz="1800" dirty="0"/>
              <a:t>‘</a:t>
            </a:r>
            <a:r>
              <a:rPr lang="en-US" sz="1800" dirty="0" err="1"/>
              <a:t>voorinvestering</a:t>
            </a:r>
            <a:r>
              <a:rPr lang="en-US" sz="1800" dirty="0"/>
              <a:t>’</a:t>
            </a:r>
          </a:p>
          <a:p>
            <a:pPr lvl="1"/>
            <a:r>
              <a:rPr lang="en-US" sz="1800" dirty="0"/>
              <a:t>‘</a:t>
            </a:r>
            <a:r>
              <a:rPr lang="en-US" sz="1800" dirty="0" err="1"/>
              <a:t>vage</a:t>
            </a:r>
            <a:r>
              <a:rPr lang="en-US" sz="1800" dirty="0"/>
              <a:t> </a:t>
            </a:r>
            <a:r>
              <a:rPr lang="en-US" sz="1800" dirty="0" err="1"/>
              <a:t>normen</a:t>
            </a:r>
            <a:r>
              <a:rPr lang="en-US" sz="1800" dirty="0"/>
              <a:t>’</a:t>
            </a:r>
          </a:p>
          <a:p>
            <a:pPr lvl="1"/>
            <a:r>
              <a:rPr lang="en-US" sz="1800" dirty="0" smtClean="0"/>
              <a:t>‘</a:t>
            </a:r>
            <a:r>
              <a:rPr lang="en-US" sz="1800" dirty="0" err="1" smtClean="0"/>
              <a:t>moeilijk</a:t>
            </a:r>
            <a:r>
              <a:rPr lang="en-US" sz="1800" dirty="0" smtClean="0"/>
              <a:t> </a:t>
            </a:r>
            <a:r>
              <a:rPr lang="en-US" sz="1800" dirty="0" err="1"/>
              <a:t>objectiveerbare</a:t>
            </a:r>
            <a:r>
              <a:rPr lang="en-US" sz="1800" dirty="0"/>
              <a:t> </a:t>
            </a:r>
            <a:r>
              <a:rPr lang="en-US" sz="1800" dirty="0" err="1"/>
              <a:t>klachten</a:t>
            </a:r>
            <a:r>
              <a:rPr lang="en-US" sz="1800" dirty="0"/>
              <a:t>’</a:t>
            </a:r>
          </a:p>
          <a:p>
            <a:endParaRPr lang="en-US" sz="1800" dirty="0"/>
          </a:p>
          <a:p>
            <a:r>
              <a:rPr lang="en-US" sz="1800" dirty="0" err="1"/>
              <a:t>Gevolgen</a:t>
            </a:r>
            <a:r>
              <a:rPr lang="en-US" sz="1800" dirty="0"/>
              <a:t>: </a:t>
            </a:r>
          </a:p>
          <a:p>
            <a:pPr lvl="1"/>
            <a:r>
              <a:rPr lang="en-US" sz="1800" dirty="0" err="1"/>
              <a:t>Tijd</a:t>
            </a:r>
            <a:r>
              <a:rPr lang="en-US" sz="1800" dirty="0"/>
              <a:t> </a:t>
            </a:r>
          </a:p>
          <a:p>
            <a:pPr lvl="1"/>
            <a:r>
              <a:rPr lang="en-US" sz="1800" dirty="0" err="1"/>
              <a:t>Kosten</a:t>
            </a:r>
            <a:endParaRPr lang="en-US" sz="1800" dirty="0"/>
          </a:p>
          <a:p>
            <a:pPr lvl="1"/>
            <a:r>
              <a:rPr lang="en-US" sz="1800" dirty="0" err="1"/>
              <a:t>Belasting</a:t>
            </a:r>
            <a:endParaRPr lang="en-US" sz="1800" dirty="0"/>
          </a:p>
          <a:p>
            <a:pPr marL="288000" lvl="1" indent="0">
              <a:buNone/>
            </a:pPr>
            <a:endParaRPr lang="en-US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576000" lvl="2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3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91525" y="381750"/>
            <a:ext cx="8172000" cy="828000"/>
          </a:xfrm>
        </p:spPr>
        <p:txBody>
          <a:bodyPr/>
          <a:lstStyle/>
          <a:p>
            <a:r>
              <a:rPr lang="en-US" dirty="0"/>
              <a:t>1. </a:t>
            </a:r>
            <a:r>
              <a:rPr lang="en-US" dirty="0" err="1"/>
              <a:t>Relevante</a:t>
            </a:r>
            <a:r>
              <a:rPr lang="en-US" dirty="0"/>
              <a:t> </a:t>
            </a:r>
            <a:r>
              <a:rPr lang="en-US" dirty="0" err="1"/>
              <a:t>feiten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91525" y="1028716"/>
            <a:ext cx="8172000" cy="4680000"/>
          </a:xfrm>
        </p:spPr>
        <p:txBody>
          <a:bodyPr/>
          <a:lstStyle/>
          <a:p>
            <a:r>
              <a:rPr lang="en-US" sz="1800" dirty="0"/>
              <a:t>Diagnose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moeilijk</a:t>
            </a:r>
            <a:r>
              <a:rPr lang="en-US" sz="1600" dirty="0"/>
              <a:t> </a:t>
            </a:r>
            <a:r>
              <a:rPr lang="en-US" sz="1600" dirty="0" err="1"/>
              <a:t>objectiveerbare</a:t>
            </a:r>
            <a:r>
              <a:rPr lang="en-US" sz="1600" dirty="0"/>
              <a:t> </a:t>
            </a:r>
            <a:r>
              <a:rPr lang="en-US" sz="1600" dirty="0" err="1"/>
              <a:t>klachten</a:t>
            </a:r>
            <a:r>
              <a:rPr lang="en-US" sz="1600" dirty="0"/>
              <a:t>’</a:t>
            </a:r>
          </a:p>
          <a:p>
            <a:endParaRPr lang="en-US" sz="1400" dirty="0"/>
          </a:p>
          <a:p>
            <a:r>
              <a:rPr lang="en-US" sz="1800" dirty="0" err="1"/>
              <a:t>Vaststelling</a:t>
            </a:r>
            <a:r>
              <a:rPr lang="en-US" sz="1800" dirty="0"/>
              <a:t> </a:t>
            </a:r>
            <a:r>
              <a:rPr lang="en-US" sz="1800" dirty="0" err="1"/>
              <a:t>relevante</a:t>
            </a:r>
            <a:r>
              <a:rPr lang="en-US" sz="1800" dirty="0"/>
              <a:t> </a:t>
            </a:r>
            <a:r>
              <a:rPr lang="en-US" sz="1800" dirty="0" err="1"/>
              <a:t>omstandigheden</a:t>
            </a:r>
            <a:r>
              <a:rPr lang="en-US" sz="1800" dirty="0"/>
              <a:t> complex:</a:t>
            </a:r>
          </a:p>
          <a:p>
            <a:pPr marL="0" indent="0">
              <a:buNone/>
            </a:pPr>
            <a:endParaRPr lang="en-US" sz="18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 smtClean="0"/>
              <a:t>Tijdsverloop</a:t>
            </a:r>
            <a:r>
              <a:rPr lang="en-US" sz="16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 smtClean="0"/>
              <a:t>‘</a:t>
            </a:r>
            <a:r>
              <a:rPr lang="en-US" sz="1400" dirty="0" err="1" smtClean="0"/>
              <a:t>sluipend</a:t>
            </a:r>
            <a:r>
              <a:rPr lang="en-US" sz="1400" dirty="0" smtClean="0"/>
              <a:t> </a:t>
            </a:r>
            <a:r>
              <a:rPr lang="en-US" sz="1400" dirty="0" err="1" smtClean="0"/>
              <a:t>ontstaansmechanisme</a:t>
            </a:r>
            <a:r>
              <a:rPr lang="en-US" sz="1400" dirty="0" smtClean="0"/>
              <a:t>’</a:t>
            </a:r>
            <a:endParaRPr lang="en-US" sz="1400" dirty="0"/>
          </a:p>
          <a:p>
            <a:pPr lvl="2">
              <a:buFontTx/>
              <a:buChar char="-"/>
            </a:pPr>
            <a:r>
              <a:rPr lang="en-US" sz="1400" dirty="0"/>
              <a:t>‘</a:t>
            </a:r>
            <a:r>
              <a:rPr lang="en-US" sz="1400" dirty="0" err="1"/>
              <a:t>lange</a:t>
            </a:r>
            <a:r>
              <a:rPr lang="en-US" sz="1400" dirty="0"/>
              <a:t> </a:t>
            </a:r>
            <a:r>
              <a:rPr lang="en-US" sz="1400" dirty="0" err="1"/>
              <a:t>incubatietijd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/>
              <a:t>‘</a:t>
            </a:r>
            <a:r>
              <a:rPr lang="en-US" sz="1400" dirty="0" err="1"/>
              <a:t>bewustzijn</a:t>
            </a:r>
            <a:r>
              <a:rPr lang="en-US" sz="1400" dirty="0"/>
              <a:t> </a:t>
            </a:r>
            <a:r>
              <a:rPr lang="en-US" sz="1400" dirty="0" err="1"/>
              <a:t>relatie</a:t>
            </a:r>
            <a:r>
              <a:rPr lang="en-US" sz="1400" dirty="0"/>
              <a:t> </a:t>
            </a:r>
            <a:r>
              <a:rPr lang="en-US" sz="1400" dirty="0" err="1"/>
              <a:t>werk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/>
              <a:t>‘</a:t>
            </a:r>
            <a:r>
              <a:rPr lang="en-US" sz="1400" dirty="0" err="1"/>
              <a:t>vertrouwensrelatie</a:t>
            </a:r>
            <a:r>
              <a:rPr lang="en-US" sz="1400" dirty="0"/>
              <a:t>’</a:t>
            </a:r>
          </a:p>
          <a:p>
            <a:pPr marL="576000" lvl="2" indent="0">
              <a:buNone/>
            </a:pP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err="1"/>
              <a:t>Overig</a:t>
            </a:r>
            <a:endParaRPr lang="en-US" sz="1400" dirty="0"/>
          </a:p>
          <a:p>
            <a:pPr lvl="2">
              <a:buFontTx/>
              <a:buChar char="-"/>
            </a:pPr>
            <a:r>
              <a:rPr lang="en-US" sz="1400" dirty="0"/>
              <a:t>‘</a:t>
            </a:r>
            <a:r>
              <a:rPr lang="en-US" sz="1400" dirty="0" err="1"/>
              <a:t>geen</a:t>
            </a:r>
            <a:r>
              <a:rPr lang="en-US" sz="1400" dirty="0"/>
              <a:t> </a:t>
            </a:r>
            <a:r>
              <a:rPr lang="en-US" sz="1400" dirty="0" err="1"/>
              <a:t>onderzoek</a:t>
            </a:r>
            <a:r>
              <a:rPr lang="en-US" sz="1400" dirty="0"/>
              <a:t> op </a:t>
            </a:r>
            <a:r>
              <a:rPr lang="en-US" sz="1400" dirty="0" err="1"/>
              <a:t>werkplek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/>
              <a:t>‘</a:t>
            </a:r>
            <a:r>
              <a:rPr lang="en-US" sz="1400" dirty="0" err="1"/>
              <a:t>geen</a:t>
            </a:r>
            <a:r>
              <a:rPr lang="en-US" sz="1400" dirty="0"/>
              <a:t> </a:t>
            </a:r>
            <a:r>
              <a:rPr lang="en-US" sz="1400" dirty="0" err="1"/>
              <a:t>getuigen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 smtClean="0"/>
              <a:t>‘</a:t>
            </a:r>
            <a:r>
              <a:rPr lang="en-US" sz="1400" dirty="0" err="1" smtClean="0"/>
              <a:t>niet</a:t>
            </a:r>
            <a:r>
              <a:rPr lang="en-US" sz="1400" dirty="0" smtClean="0"/>
              <a:t> </a:t>
            </a:r>
            <a:r>
              <a:rPr lang="en-US" sz="1400" dirty="0" err="1"/>
              <a:t>verstrekken</a:t>
            </a:r>
            <a:r>
              <a:rPr lang="en-US" sz="1400" dirty="0"/>
              <a:t> van </a:t>
            </a:r>
            <a:r>
              <a:rPr lang="en-US" sz="1400" dirty="0" err="1"/>
              <a:t>relevante</a:t>
            </a:r>
            <a:r>
              <a:rPr lang="en-US" sz="1400" dirty="0"/>
              <a:t> </a:t>
            </a:r>
            <a:r>
              <a:rPr lang="en-US" sz="1400" dirty="0" err="1"/>
              <a:t>informatie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/>
              <a:t>‘</a:t>
            </a:r>
            <a:r>
              <a:rPr lang="en-US" sz="1400" dirty="0" err="1"/>
              <a:t>registratie</a:t>
            </a:r>
            <a:r>
              <a:rPr lang="en-US" sz="1400" dirty="0"/>
              <a:t> </a:t>
            </a:r>
            <a:r>
              <a:rPr lang="en-US" sz="1400" dirty="0" err="1"/>
              <a:t>arbeidsomstandigheden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 smtClean="0"/>
              <a:t>‘</a:t>
            </a:r>
            <a:r>
              <a:rPr lang="en-US" sz="1400" dirty="0" err="1" smtClean="0"/>
              <a:t>weinig</a:t>
            </a:r>
            <a:r>
              <a:rPr lang="en-US" sz="1400" dirty="0" smtClean="0"/>
              <a:t> </a:t>
            </a:r>
            <a:r>
              <a:rPr lang="en-US" sz="1400" dirty="0" err="1"/>
              <a:t>controle</a:t>
            </a:r>
            <a:r>
              <a:rPr lang="en-US" sz="1400" dirty="0"/>
              <a:t> </a:t>
            </a:r>
            <a:r>
              <a:rPr lang="en-US" sz="1400" dirty="0" err="1"/>
              <a:t>arbeidsinspectie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r>
              <a:rPr lang="en-US" sz="1400" dirty="0" smtClean="0"/>
              <a:t>‘</a:t>
            </a:r>
            <a:r>
              <a:rPr lang="en-US" sz="1400" dirty="0" err="1" smtClean="0"/>
              <a:t>niet</a:t>
            </a:r>
            <a:r>
              <a:rPr lang="en-US" sz="1400" dirty="0" smtClean="0"/>
              <a:t> </a:t>
            </a:r>
            <a:r>
              <a:rPr lang="en-US" sz="1400" dirty="0" err="1"/>
              <a:t>voldoende</a:t>
            </a:r>
            <a:r>
              <a:rPr lang="en-US" sz="1400" dirty="0"/>
              <a:t> </a:t>
            </a:r>
            <a:r>
              <a:rPr lang="en-US" sz="1400" dirty="0" err="1"/>
              <a:t>verzamelen</a:t>
            </a:r>
            <a:r>
              <a:rPr lang="en-US" sz="1400" dirty="0"/>
              <a:t> van </a:t>
            </a:r>
            <a:r>
              <a:rPr lang="en-US" sz="1400" dirty="0" err="1"/>
              <a:t>relevante</a:t>
            </a:r>
            <a:r>
              <a:rPr lang="en-US" sz="1400" dirty="0"/>
              <a:t> </a:t>
            </a:r>
            <a:r>
              <a:rPr lang="en-US" sz="1400" dirty="0" err="1"/>
              <a:t>omstandigheden</a:t>
            </a:r>
            <a:r>
              <a:rPr lang="en-US" sz="1400" dirty="0"/>
              <a:t>’</a:t>
            </a:r>
          </a:p>
          <a:p>
            <a:pPr lvl="2">
              <a:buFontTx/>
              <a:buChar char="-"/>
            </a:pPr>
            <a:endParaRPr lang="en-US" sz="1400" dirty="0"/>
          </a:p>
          <a:p>
            <a:pPr lvl="2">
              <a:buFontTx/>
              <a:buChar char="-"/>
            </a:pPr>
            <a:endParaRPr lang="en-US" sz="1400" dirty="0"/>
          </a:p>
          <a:p>
            <a:pPr lvl="2">
              <a:buFontTx/>
              <a:buChar char="-"/>
            </a:pPr>
            <a:endParaRPr lang="en-US" sz="1400" dirty="0"/>
          </a:p>
          <a:p>
            <a:pPr lvl="2">
              <a:buFontTx/>
              <a:buChar char="-"/>
            </a:pPr>
            <a:endParaRPr lang="en-US" sz="1400" dirty="0"/>
          </a:p>
          <a:p>
            <a:pPr lvl="2">
              <a:buFontTx/>
              <a:buChar char="-"/>
            </a:pPr>
            <a:endParaRPr lang="en-US" sz="1400" dirty="0"/>
          </a:p>
          <a:p>
            <a:pPr lvl="2">
              <a:buFontTx/>
              <a:buChar char="-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5035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dirty="0" err="1"/>
              <a:t>Causaal</a:t>
            </a:r>
            <a:r>
              <a:rPr lang="en-US" dirty="0"/>
              <a:t> </a:t>
            </a:r>
            <a:r>
              <a:rPr lang="en-US" dirty="0" err="1"/>
              <a:t>verband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491525" y="971551"/>
            <a:ext cx="8172000" cy="4680000"/>
          </a:xfrm>
        </p:spPr>
        <p:txBody>
          <a:bodyPr/>
          <a:lstStyle/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Complex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‘Het </a:t>
            </a:r>
            <a:r>
              <a:rPr lang="en-US" sz="1600" dirty="0" err="1"/>
              <a:t>multicausale</a:t>
            </a:r>
            <a:r>
              <a:rPr lang="en-US" sz="1600" dirty="0"/>
              <a:t> </a:t>
            </a:r>
            <a:r>
              <a:rPr lang="en-US" sz="1600" dirty="0" err="1"/>
              <a:t>karakter</a:t>
            </a:r>
            <a:r>
              <a:rPr lang="en-US" sz="1600" dirty="0"/>
              <a:t> van </a:t>
            </a:r>
            <a:r>
              <a:rPr lang="en-US" sz="1600" dirty="0" err="1"/>
              <a:t>beroepsziekten</a:t>
            </a:r>
            <a:r>
              <a:rPr lang="en-US" sz="1600" dirty="0"/>
              <a:t>’</a:t>
            </a:r>
          </a:p>
          <a:p>
            <a:pPr lvl="2">
              <a:buFontTx/>
              <a:buChar char="-"/>
            </a:pPr>
            <a:r>
              <a:rPr lang="en-US" sz="1600" dirty="0"/>
              <a:t>‘</a:t>
            </a:r>
            <a:r>
              <a:rPr lang="en-US" sz="1600" dirty="0" err="1"/>
              <a:t>welke</a:t>
            </a:r>
            <a:r>
              <a:rPr lang="en-US" sz="1600" dirty="0"/>
              <a:t> </a:t>
            </a:r>
            <a:r>
              <a:rPr lang="en-US" sz="1600" dirty="0" err="1" smtClean="0"/>
              <a:t>arbeidsgerelateerde</a:t>
            </a:r>
            <a:r>
              <a:rPr lang="en-US" sz="1600" dirty="0" smtClean="0"/>
              <a:t> </a:t>
            </a:r>
            <a:r>
              <a:rPr lang="en-US" sz="1600" dirty="0" err="1"/>
              <a:t>oorzaken</a:t>
            </a:r>
            <a:r>
              <a:rPr lang="en-US" sz="1600" dirty="0"/>
              <a:t>?’</a:t>
            </a:r>
          </a:p>
          <a:p>
            <a:pPr lvl="2">
              <a:buFontTx/>
              <a:buChar char="-"/>
            </a:pPr>
            <a:r>
              <a:rPr lang="en-US" sz="1600" dirty="0"/>
              <a:t>‘</a:t>
            </a:r>
            <a:r>
              <a:rPr lang="en-US" sz="1600" dirty="0" err="1"/>
              <a:t>welke</a:t>
            </a:r>
            <a:r>
              <a:rPr lang="en-US" sz="1600" dirty="0"/>
              <a:t> </a:t>
            </a:r>
            <a:r>
              <a:rPr lang="en-US" sz="1600" dirty="0" err="1"/>
              <a:t>werkgevers</a:t>
            </a:r>
            <a:r>
              <a:rPr lang="en-US" sz="1600" dirty="0"/>
              <a:t>?’</a:t>
            </a:r>
          </a:p>
          <a:p>
            <a:pPr lvl="2">
              <a:buFontTx/>
              <a:buChar char="-"/>
            </a:pPr>
            <a:r>
              <a:rPr lang="en-US" sz="1600" dirty="0"/>
              <a:t>‘</a:t>
            </a:r>
            <a:r>
              <a:rPr lang="en-US" sz="1600" dirty="0" err="1"/>
              <a:t>welke</a:t>
            </a:r>
            <a:r>
              <a:rPr lang="en-US" sz="1600" dirty="0"/>
              <a:t> </a:t>
            </a:r>
            <a:r>
              <a:rPr lang="en-US" sz="1600" dirty="0" err="1"/>
              <a:t>niet</a:t>
            </a:r>
            <a:r>
              <a:rPr lang="en-US" sz="1600" dirty="0"/>
              <a:t> </a:t>
            </a:r>
            <a:r>
              <a:rPr lang="en-US" sz="1600" dirty="0" err="1"/>
              <a:t>arbeidsgerelateerde</a:t>
            </a:r>
            <a:r>
              <a:rPr lang="en-US" sz="1600" dirty="0"/>
              <a:t> </a:t>
            </a:r>
            <a:r>
              <a:rPr lang="en-US" sz="1600" dirty="0" err="1"/>
              <a:t>oorzaken</a:t>
            </a:r>
            <a:r>
              <a:rPr lang="en-US" sz="1600" dirty="0"/>
              <a:t>?’</a:t>
            </a:r>
          </a:p>
          <a:p>
            <a:pPr marL="288000" lvl="1" indent="0">
              <a:buNone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Inschakelen</a:t>
            </a:r>
            <a:r>
              <a:rPr lang="en-US" sz="1600" dirty="0"/>
              <a:t> van </a:t>
            </a:r>
            <a:r>
              <a:rPr lang="en-US" sz="1600" dirty="0" err="1"/>
              <a:t>medische</a:t>
            </a:r>
            <a:r>
              <a:rPr lang="en-US" sz="1600" dirty="0"/>
              <a:t> </a:t>
            </a:r>
            <a:r>
              <a:rPr lang="en-US" sz="1600" dirty="0" err="1"/>
              <a:t>deskundigheid</a:t>
            </a:r>
            <a:r>
              <a:rPr lang="en-US" sz="1600" dirty="0"/>
              <a:t> is </a:t>
            </a:r>
            <a:r>
              <a:rPr lang="en-US" sz="1600" dirty="0" err="1"/>
              <a:t>noodzakelijk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welke</a:t>
            </a:r>
            <a:r>
              <a:rPr lang="en-US" sz="1600" dirty="0"/>
              <a:t> expertise?’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welke</a:t>
            </a:r>
            <a:r>
              <a:rPr lang="en-US" sz="1600" dirty="0"/>
              <a:t> </a:t>
            </a:r>
            <a:r>
              <a:rPr lang="en-US" sz="1600" dirty="0" err="1"/>
              <a:t>persoon</a:t>
            </a:r>
            <a:r>
              <a:rPr lang="en-US" sz="1600" dirty="0"/>
              <a:t>?’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welke</a:t>
            </a:r>
            <a:r>
              <a:rPr lang="en-US" sz="1600" dirty="0"/>
              <a:t> </a:t>
            </a:r>
            <a:r>
              <a:rPr lang="en-US" sz="1600" dirty="0" err="1"/>
              <a:t>vragen</a:t>
            </a:r>
            <a:r>
              <a:rPr lang="en-US" sz="1600" dirty="0"/>
              <a:t>?’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Onzekerheden</a:t>
            </a:r>
            <a:r>
              <a:rPr lang="en-US" sz="1600" dirty="0"/>
              <a:t> in </a:t>
            </a:r>
            <a:r>
              <a:rPr lang="en-US" sz="1600" dirty="0" err="1"/>
              <a:t>medisch</a:t>
            </a:r>
            <a:r>
              <a:rPr lang="en-US" sz="1600" dirty="0"/>
              <a:t> </a:t>
            </a:r>
            <a:r>
              <a:rPr lang="en-US" sz="1600" dirty="0" err="1"/>
              <a:t>causaal</a:t>
            </a:r>
            <a:r>
              <a:rPr lang="en-US" sz="1600" dirty="0"/>
              <a:t> </a:t>
            </a:r>
            <a:r>
              <a:rPr lang="en-US" sz="1600" dirty="0" err="1"/>
              <a:t>verband</a:t>
            </a:r>
            <a:r>
              <a:rPr lang="en-US" sz="1600" dirty="0"/>
              <a:t>’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Opstapeling</a:t>
            </a:r>
            <a:r>
              <a:rPr lang="en-US" sz="1600" dirty="0"/>
              <a:t> van </a:t>
            </a:r>
            <a:r>
              <a:rPr lang="en-US" sz="1600" dirty="0" err="1"/>
              <a:t>deskundigen</a:t>
            </a:r>
            <a:r>
              <a:rPr lang="en-US" sz="1600" dirty="0"/>
              <a:t>’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dus</a:t>
            </a:r>
            <a:r>
              <a:rPr lang="en-US" sz="1600" dirty="0"/>
              <a:t> van </a:t>
            </a:r>
            <a:r>
              <a:rPr lang="en-US" sz="1600" dirty="0" err="1"/>
              <a:t>tijd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geld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Ondoorgrondelijke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moeilijk</a:t>
            </a:r>
            <a:r>
              <a:rPr lang="en-US" sz="1600" dirty="0"/>
              <a:t> </a:t>
            </a:r>
            <a:r>
              <a:rPr lang="en-US" sz="1600" dirty="0" err="1"/>
              <a:t>te</a:t>
            </a:r>
            <a:r>
              <a:rPr lang="en-US" sz="1600" dirty="0"/>
              <a:t> </a:t>
            </a:r>
            <a:r>
              <a:rPr lang="en-US" sz="1600" dirty="0" err="1"/>
              <a:t>doorlopen</a:t>
            </a:r>
            <a:r>
              <a:rPr lang="en-US" sz="1600" dirty="0"/>
              <a:t> </a:t>
            </a:r>
            <a:r>
              <a:rPr lang="en-US" sz="1600" dirty="0" err="1"/>
              <a:t>jurisprudentie</a:t>
            </a:r>
            <a:r>
              <a:rPr lang="en-US" sz="1600" dirty="0"/>
              <a:t> HR’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864000" lvl="3" indent="0">
              <a:buNone/>
            </a:pPr>
            <a:endParaRPr lang="en-US" sz="1600" dirty="0"/>
          </a:p>
          <a:p>
            <a:pPr lvl="3"/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576000" lvl="2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3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Zorgplichtschending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Vaststelling</a:t>
            </a:r>
            <a:r>
              <a:rPr lang="en-US" sz="1600" dirty="0"/>
              <a:t> </a:t>
            </a:r>
            <a:r>
              <a:rPr lang="en-US" sz="1600" dirty="0" err="1"/>
              <a:t>veelal</a:t>
            </a:r>
            <a:r>
              <a:rPr lang="en-US" sz="1600" dirty="0"/>
              <a:t> </a:t>
            </a:r>
            <a:r>
              <a:rPr lang="en-US" sz="1600" dirty="0" err="1"/>
              <a:t>na</a:t>
            </a:r>
            <a:r>
              <a:rPr lang="en-US" sz="1600" dirty="0"/>
              <a:t> </a:t>
            </a:r>
            <a:r>
              <a:rPr lang="en-US" sz="1600" dirty="0" err="1"/>
              <a:t>vaststelling</a:t>
            </a:r>
            <a:r>
              <a:rPr lang="en-US" sz="1600" dirty="0"/>
              <a:t> van </a:t>
            </a:r>
            <a:r>
              <a:rPr lang="en-US" sz="1600" dirty="0" err="1"/>
              <a:t>causaal</a:t>
            </a:r>
            <a:r>
              <a:rPr lang="en-US" sz="1600" dirty="0"/>
              <a:t> </a:t>
            </a:r>
            <a:r>
              <a:rPr lang="en-US" sz="1600" dirty="0" err="1"/>
              <a:t>verband</a:t>
            </a:r>
            <a:endParaRPr lang="en-US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communicerende</a:t>
            </a:r>
            <a:r>
              <a:rPr lang="en-US" sz="1600" dirty="0"/>
              <a:t> </a:t>
            </a:r>
            <a:r>
              <a:rPr lang="en-US" sz="1600" dirty="0" err="1"/>
              <a:t>vaten</a:t>
            </a:r>
            <a:r>
              <a:rPr lang="en-US" sz="1600" dirty="0"/>
              <a:t>’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Weinig</a:t>
            </a:r>
            <a:r>
              <a:rPr lang="en-US" sz="1600" dirty="0"/>
              <a:t> </a:t>
            </a:r>
            <a:r>
              <a:rPr lang="en-US" sz="1600" dirty="0" err="1"/>
              <a:t>profijt</a:t>
            </a:r>
            <a:r>
              <a:rPr lang="en-US" sz="1600" dirty="0"/>
              <a:t> van ‘</a:t>
            </a:r>
            <a:r>
              <a:rPr lang="en-US" sz="1600" dirty="0" err="1"/>
              <a:t>omkeringsregel</a:t>
            </a:r>
            <a:r>
              <a:rPr lang="en-US" sz="1600" dirty="0"/>
              <a:t>’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err="1"/>
              <a:t>Soms</a:t>
            </a:r>
            <a:r>
              <a:rPr lang="en-US" sz="1600" dirty="0"/>
              <a:t> complex </a:t>
            </a:r>
            <a:r>
              <a:rPr lang="en-US" sz="1600" dirty="0" err="1"/>
              <a:t>ivm</a:t>
            </a:r>
            <a:r>
              <a:rPr lang="en-US" sz="1600" dirty="0"/>
              <a:t> ‘</a:t>
            </a:r>
            <a:r>
              <a:rPr lang="en-US" sz="1600" dirty="0" err="1" smtClean="0"/>
              <a:t>tijdsverloop</a:t>
            </a:r>
            <a:r>
              <a:rPr lang="en-US" sz="1600" dirty="0"/>
              <a:t>’/’</a:t>
            </a:r>
            <a:r>
              <a:rPr lang="en-US" sz="1600" dirty="0" err="1"/>
              <a:t>vage</a:t>
            </a:r>
            <a:r>
              <a:rPr lang="en-US" sz="1600" dirty="0"/>
              <a:t> </a:t>
            </a:r>
            <a:r>
              <a:rPr lang="en-US" sz="1600" dirty="0" err="1"/>
              <a:t>normen</a:t>
            </a:r>
            <a:r>
              <a:rPr lang="en-US" sz="1600" dirty="0"/>
              <a:t>’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576000" lvl="2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17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dirty="0" err="1"/>
              <a:t>Schadeomvang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‘Complex </a:t>
            </a:r>
            <a:r>
              <a:rPr lang="en-US" sz="1600" dirty="0" err="1"/>
              <a:t>als</a:t>
            </a:r>
            <a:r>
              <a:rPr lang="en-US" sz="1600" dirty="0"/>
              <a:t> </a:t>
            </a:r>
            <a:r>
              <a:rPr lang="en-US" sz="1600" dirty="0" err="1"/>
              <a:t>andere</a:t>
            </a:r>
            <a:r>
              <a:rPr lang="en-US" sz="1600" dirty="0"/>
              <a:t> </a:t>
            </a:r>
            <a:r>
              <a:rPr lang="en-US" sz="1600" dirty="0" err="1" smtClean="0"/>
              <a:t>letselschades</a:t>
            </a:r>
            <a:r>
              <a:rPr lang="en-US" sz="1600" dirty="0" smtClean="0"/>
              <a:t>’</a:t>
            </a: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‘</a:t>
            </a:r>
            <a:r>
              <a:rPr lang="en-US" sz="1600" dirty="0" err="1"/>
              <a:t>Kosten</a:t>
            </a:r>
            <a:r>
              <a:rPr lang="en-US" sz="1600" dirty="0"/>
              <a:t> </a:t>
            </a:r>
            <a:r>
              <a:rPr lang="en-US" sz="1600" dirty="0" err="1"/>
              <a:t>afhandeling</a:t>
            </a:r>
            <a:r>
              <a:rPr lang="en-US" sz="1600" dirty="0"/>
              <a:t> </a:t>
            </a:r>
            <a:r>
              <a:rPr lang="en-US" sz="1600" dirty="0" err="1"/>
              <a:t>overstijgen</a:t>
            </a:r>
            <a:r>
              <a:rPr lang="en-US" sz="1600" dirty="0"/>
              <a:t> </a:t>
            </a:r>
            <a:r>
              <a:rPr lang="en-US" sz="1600" dirty="0" err="1"/>
              <a:t>vaak</a:t>
            </a:r>
            <a:r>
              <a:rPr lang="en-US" sz="1600" dirty="0"/>
              <a:t> </a:t>
            </a:r>
            <a:r>
              <a:rPr lang="en-US" sz="1600" dirty="0" err="1"/>
              <a:t>ruim</a:t>
            </a:r>
            <a:r>
              <a:rPr lang="en-US" sz="1600" dirty="0"/>
              <a:t> de </a:t>
            </a:r>
            <a:r>
              <a:rPr lang="en-US" sz="1600" dirty="0" err="1"/>
              <a:t>totale</a:t>
            </a:r>
            <a:r>
              <a:rPr lang="en-US" sz="1600" dirty="0"/>
              <a:t> </a:t>
            </a:r>
            <a:r>
              <a:rPr lang="en-US" sz="1600" dirty="0" err="1"/>
              <a:t>schadeomvang</a:t>
            </a:r>
            <a:r>
              <a:rPr lang="en-US" sz="1600" dirty="0"/>
              <a:t>’ 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576000" lvl="2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0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Vraag</a:t>
            </a:r>
            <a:r>
              <a:rPr lang="en-US" dirty="0"/>
              <a:t> 3: </a:t>
            </a:r>
            <a:r>
              <a:rPr lang="en-US" dirty="0" err="1"/>
              <a:t>typen</a:t>
            </a:r>
            <a:r>
              <a:rPr lang="en-US" dirty="0"/>
              <a:t> </a:t>
            </a:r>
            <a:r>
              <a:rPr lang="en-US" dirty="0" err="1"/>
              <a:t>beroepsziekten</a:t>
            </a:r>
            <a:endParaRPr lang="en-US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038225" y="2489716"/>
            <a:ext cx="2638425" cy="1885949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14975" y="2502932"/>
            <a:ext cx="2609850" cy="1885949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57325" y="3266069"/>
            <a:ext cx="2219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Monocausaal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962650" y="3261241"/>
            <a:ext cx="2162175" cy="374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Multicausaal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928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theme/theme1.xml><?xml version="1.0" encoding="utf-8"?>
<a:theme xmlns:a="http://schemas.openxmlformats.org/drawingml/2006/main" name="Erasmus_Corporate_v1">
  <a:themeElements>
    <a:clrScheme name="EUR_ESL">
      <a:dk1>
        <a:srgbClr val="002328"/>
      </a:dk1>
      <a:lt1>
        <a:sysClr val="window" lastClr="FFFFFF"/>
      </a:lt1>
      <a:dk2>
        <a:srgbClr val="BC0436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Erasmus_ESL_template_43_ENG (3)</Template>
  <TotalTime>2960</TotalTime>
  <Words>579</Words>
  <Application>Microsoft Office PowerPoint</Application>
  <PresentationFormat>Diavoorstelling (4:3)</PresentationFormat>
  <Paragraphs>243</Paragraphs>
  <Slides>15</Slides>
  <Notes>15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3" baseType="lpstr">
      <vt:lpstr>Arial</vt:lpstr>
      <vt:lpstr>Calibri</vt:lpstr>
      <vt:lpstr>Courier New</vt:lpstr>
      <vt:lpstr>Museo Sans 100</vt:lpstr>
      <vt:lpstr>Museo Sans 500</vt:lpstr>
      <vt:lpstr>Museo Sans 700</vt:lpstr>
      <vt:lpstr>Museo Sans 900</vt:lpstr>
      <vt:lpstr>Erasmus_Corporate_v1</vt:lpstr>
      <vt:lpstr>Impressies uit de interviews  </vt:lpstr>
      <vt:lpstr>De vragen </vt:lpstr>
      <vt:lpstr>Geïnterviewden  (vraag 1)</vt:lpstr>
      <vt:lpstr>Vraag 2: voornaamste problemen</vt:lpstr>
      <vt:lpstr>1. Relevante feiten</vt:lpstr>
      <vt:lpstr>2. Causaal verband</vt:lpstr>
      <vt:lpstr>3. Zorgplichtschending</vt:lpstr>
      <vt:lpstr>4. Schadeomvang</vt:lpstr>
      <vt:lpstr>Vraag 3: typen beroepsziekten</vt:lpstr>
      <vt:lpstr>Vraag 3: typen beroepsziekten</vt:lpstr>
      <vt:lpstr>Vraag 4: mogelijke oplossingsrichtingen</vt:lpstr>
      <vt:lpstr>Vraag 4: mogelijke oplossingsrichtingen</vt:lpstr>
      <vt:lpstr>Vraag 5: kansen voor een gedragscode </vt:lpstr>
      <vt:lpstr>Vraag 5: mogelijke winstpunten van een gedragscode </vt:lpstr>
      <vt:lpstr>Samenvatting</vt:lpstr>
    </vt:vector>
  </TitlesOfParts>
  <Manager/>
  <Company>EUR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Resultaten interviews</dc:title>
  <dc:subject/>
  <dc:creator>M. de Groot</dc:creator>
  <cp:keywords/>
  <dc:description>ESL presentation_x000d_Version 3.0 - June 2015_x000d_Design: Fabrique_x000d_Template: Ton Persoon</dc:description>
  <cp:lastModifiedBy>Werkhoven, Marieke van</cp:lastModifiedBy>
  <cp:revision>167</cp:revision>
  <cp:lastPrinted>2018-07-02T07:29:27Z</cp:lastPrinted>
  <dcterms:created xsi:type="dcterms:W3CDTF">2018-06-22T08:41:54Z</dcterms:created>
  <dcterms:modified xsi:type="dcterms:W3CDTF">2018-07-02T08:38:19Z</dcterms:modified>
  <cp:category/>
</cp:coreProperties>
</file>