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376" r:id="rId3"/>
    <p:sldId id="377" r:id="rId4"/>
    <p:sldId id="378" r:id="rId5"/>
    <p:sldId id="373" r:id="rId6"/>
    <p:sldId id="374" r:id="rId7"/>
    <p:sldId id="379" r:id="rId8"/>
    <p:sldId id="375" r:id="rId9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6398" autoAdjust="0"/>
  </p:normalViewPr>
  <p:slideViewPr>
    <p:cSldViewPr snapToGrid="0" snapToObjects="1">
      <p:cViewPr varScale="1">
        <p:scale>
          <a:sx n="76" d="100"/>
          <a:sy n="76" d="100"/>
        </p:scale>
        <p:origin x="164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88427-736F-48E5-AB0B-6B2DE6C7E3F9}" type="datetimeFigureOut">
              <a:rPr lang="en-GB" smtClean="0"/>
              <a:pPr/>
              <a:t>23/04/2018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2BB00A-71ED-40C6-A1CF-164C43AE5CE4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473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3952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303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5" y="1335600"/>
            <a:ext cx="5941025" cy="1512000"/>
          </a:xfrm>
        </p:spPr>
        <p:txBody>
          <a:bodyPr/>
          <a:lstStyle>
            <a:lvl1pPr>
              <a:lnSpc>
                <a:spcPts val="6000"/>
              </a:lnSpc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5" y="2966400"/>
            <a:ext cx="5941025" cy="1080000"/>
          </a:xfrm>
        </p:spPr>
        <p:txBody>
          <a:bodyPr/>
          <a:lstStyle>
            <a:lvl1pPr marL="0" indent="0" algn="l">
              <a:buNone/>
              <a:defRPr b="0" i="0">
                <a:solidFill>
                  <a:srgbClr val="FFFFFF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Click to edit subtitle</a:t>
            </a:r>
            <a:endParaRPr lang="en-GB" noProof="0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23/04/2018</a:t>
            </a:fld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idx="1" hasCustomPrompt="1"/>
          </p:nvPr>
        </p:nvSpPr>
        <p:spPr>
          <a:xfrm>
            <a:off x="491525" y="900000"/>
            <a:ext cx="8172000" cy="461815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smtClean="0"/>
              <a:t>Click on the icon to </a:t>
            </a:r>
            <a:br>
              <a:rPr lang="en-GB" noProof="0" dirty="0" smtClean="0"/>
            </a:br>
            <a:r>
              <a:rPr lang="en-GB" noProof="0" dirty="0" smtClean="0"/>
              <a:t>insert a picture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8172000" cy="360000"/>
          </a:xfrm>
        </p:spPr>
        <p:txBody>
          <a:bodyPr anchor="t" anchorCtr="0"/>
          <a:lstStyle>
            <a:lvl1pPr algn="l">
              <a:lnSpc>
                <a:spcPts val="2500"/>
              </a:lnSpc>
              <a:defRPr sz="2000" b="1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23/04/2018</a:t>
            </a:fld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Pictu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5" y="1335600"/>
            <a:ext cx="5580000" cy="1512000"/>
          </a:xfrm>
        </p:spPr>
        <p:txBody>
          <a:bodyPr/>
          <a:lstStyle>
            <a:lvl1pPr>
              <a:lnSpc>
                <a:spcPts val="6000"/>
              </a:lnSpc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5" y="2966400"/>
            <a:ext cx="5580000" cy="1080000"/>
          </a:xfrm>
        </p:spPr>
        <p:txBody>
          <a:bodyPr/>
          <a:lstStyle>
            <a:lvl1pPr marL="0" indent="0" algn="l">
              <a:buNone/>
              <a:defRPr b="0" i="0">
                <a:solidFill>
                  <a:srgbClr val="FFFFFF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Insert a picture and move it backwards with right mouse button &gt; send to back</a:t>
            </a:r>
            <a:endParaRPr lang="en-GB" noProof="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  <a:lvl3pPr>
              <a:defRPr baseline="0"/>
            </a:lvl3pPr>
            <a:lvl5pPr>
              <a:defRPr baseline="0"/>
            </a:lvl5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23/04/2018</a:t>
            </a:fld>
            <a:endParaRPr lang="en-GB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0" indent="0">
              <a:buFontTx/>
              <a:buNone/>
              <a:defRPr/>
            </a:lvl2pPr>
            <a:lvl3pPr marL="0" indent="0">
              <a:buFontTx/>
              <a:buNone/>
              <a:defRPr/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 baseline="0"/>
            </a:lvl5pPr>
          </a:lstStyle>
          <a:p>
            <a:pPr lvl="0"/>
            <a:r>
              <a:rPr lang="en-GB" noProof="0" smtClean="0"/>
              <a:t>Click to edit text</a:t>
            </a:r>
          </a:p>
          <a:p>
            <a:pPr lvl="1"/>
            <a:r>
              <a:rPr lang="en-GB" noProof="0" smtClean="0"/>
              <a:t>Second level text</a:t>
            </a:r>
          </a:p>
          <a:p>
            <a:pPr lvl="2"/>
            <a:r>
              <a:rPr lang="en-GB" noProof="0" smtClean="0"/>
              <a:t>Third level text</a:t>
            </a:r>
          </a:p>
          <a:p>
            <a:pPr lvl="3"/>
            <a:r>
              <a:rPr lang="en-GB" noProof="0" smtClean="0"/>
              <a:t>Forth level text</a:t>
            </a:r>
          </a:p>
          <a:p>
            <a:pPr lvl="4"/>
            <a:r>
              <a:rPr lang="en-GB" noProof="0" smtClean="0"/>
              <a:t>Fifth level text</a:t>
            </a:r>
            <a:endParaRPr lang="en-GB" noProof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23/04/2018</a:t>
            </a:fld>
            <a:endParaRPr lang="en-GB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493200" y="1296000"/>
            <a:ext cx="4014000" cy="4680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648200" y="1295999"/>
            <a:ext cx="4015325" cy="4680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23/04/2018</a:t>
            </a:fld>
            <a:endParaRPr lang="en-GB" noProof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1296000"/>
            <a:ext cx="3997924" cy="355000"/>
          </a:xfrm>
        </p:spPr>
        <p:txBody>
          <a:bodyPr anchor="t" anchorCtr="0"/>
          <a:lstStyle>
            <a:lvl1pPr marL="0" indent="0">
              <a:buNone/>
              <a:defRPr sz="20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600200"/>
            <a:ext cx="39996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296000"/>
            <a:ext cx="4014000" cy="355000"/>
          </a:xfrm>
        </p:spPr>
        <p:txBody>
          <a:bodyPr anchor="t" anchorCtr="0"/>
          <a:lstStyle>
            <a:lvl1pPr marL="0" indent="0">
              <a:buNone/>
              <a:defRPr sz="20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 edit text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4645025" y="1600200"/>
            <a:ext cx="40140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23/04/2018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3999599" cy="828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1296000"/>
            <a:ext cx="3997924" cy="355000"/>
          </a:xfrm>
        </p:spPr>
        <p:txBody>
          <a:bodyPr anchor="t" anchorCtr="0"/>
          <a:lstStyle>
            <a:lvl1pPr marL="0" indent="0">
              <a:buNone/>
              <a:defRPr sz="20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600200"/>
            <a:ext cx="39996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23/04/2018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488950"/>
            <a:ext cx="4014000" cy="50292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smtClean="0"/>
              <a:t>Click on the icon to </a:t>
            </a:r>
            <a:br>
              <a:rPr lang="en-GB" noProof="0" smtClean="0"/>
            </a:br>
            <a:r>
              <a:rPr lang="en-GB" noProof="0" smtClean="0"/>
              <a:t>insert a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3999599" cy="828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1296000"/>
            <a:ext cx="3997924" cy="355000"/>
          </a:xfrm>
        </p:spPr>
        <p:txBody>
          <a:bodyPr anchor="t" anchorCtr="0"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smtClean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600200"/>
            <a:ext cx="39996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23/04/2018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488950"/>
            <a:ext cx="4014000" cy="2430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smtClean="0"/>
              <a:t>Click on the icon to </a:t>
            </a:r>
            <a:br>
              <a:rPr lang="en-GB" noProof="0" smtClean="0"/>
            </a:br>
            <a:r>
              <a:rPr lang="en-GB" noProof="0" smtClean="0"/>
              <a:t>insert a picture</a:t>
            </a:r>
          </a:p>
        </p:txBody>
      </p:sp>
      <p:sp>
        <p:nvSpPr>
          <p:cNvPr id="11" name="Tijdelijke aanduiding voor afbeelding 2"/>
          <p:cNvSpPr>
            <a:spLocks noGrp="1"/>
          </p:cNvSpPr>
          <p:nvPr>
            <p:ph type="pic" idx="14" hasCustomPrompt="1"/>
          </p:nvPr>
        </p:nvSpPr>
        <p:spPr>
          <a:xfrm>
            <a:off x="4643999" y="3088800"/>
            <a:ext cx="4014000" cy="2430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smtClean="0"/>
              <a:t>Click on the icon to </a:t>
            </a:r>
            <a:br>
              <a:rPr lang="en-GB" noProof="0" smtClean="0"/>
            </a:br>
            <a:r>
              <a:rPr lang="en-GB" noProof="0" smtClean="0"/>
              <a:t>insert a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dirty="0" smtClean="0"/>
              <a:t>Click to edit title </a:t>
            </a:r>
            <a:endParaRPr lang="en-GB" noProof="0" dirty="0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23/04/2018</a:t>
            </a:fld>
            <a:endParaRPr lang="en-GB" noProof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91525" y="396000"/>
            <a:ext cx="8172000" cy="82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1524" y="1295401"/>
            <a:ext cx="8172000" cy="46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GB" noProof="0" dirty="0" smtClean="0"/>
              <a:t>Click to edit text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17200" y="6217570"/>
            <a:ext cx="756000" cy="240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Museo Sans 100"/>
                <a:cs typeface="Museo Sans 100"/>
              </a:defRPr>
            </a:lvl1pPr>
          </a:lstStyle>
          <a:p>
            <a:fld id="{F10973AC-957D-C346-BA56-D82065FA2AEB}" type="datetimeFigureOut">
              <a:rPr lang="en-GB" noProof="0" smtClean="0"/>
              <a:pPr/>
              <a:t>23/04/2018</a:t>
            </a:fld>
            <a:endParaRPr lang="en-GB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573200" y="6217570"/>
            <a:ext cx="5102920" cy="240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tx2"/>
                </a:solidFill>
                <a:latin typeface="+mn-lt"/>
                <a:cs typeface="Museo Sans 500"/>
              </a:defRPr>
            </a:lvl1pPr>
          </a:lstStyle>
          <a:p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91525" y="6217570"/>
            <a:ext cx="324000" cy="240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tx2"/>
                </a:solidFill>
                <a:latin typeface="+mn-lt"/>
                <a:cs typeface="Museo Sans 500"/>
              </a:defRPr>
            </a:lvl1pPr>
          </a:lstStyle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0" r:id="rId3"/>
    <p:sldLayoutId id="2147483659" r:id="rId4"/>
    <p:sldLayoutId id="2147483652" r:id="rId5"/>
    <p:sldLayoutId id="2147483653" r:id="rId6"/>
    <p:sldLayoutId id="2147483660" r:id="rId7"/>
    <p:sldLayoutId id="2147483661" r:id="rId8"/>
    <p:sldLayoutId id="2147483654" r:id="rId9"/>
    <p:sldLayoutId id="2147483655" r:id="rId10"/>
    <p:sldLayoutId id="2147483657" r:id="rId11"/>
  </p:sldLayoutIdLst>
  <p:transition/>
  <p:txStyles>
    <p:titleStyle>
      <a:lvl1pPr algn="l" defTabSz="457200" rtl="0" eaLnBrk="1" latinLnBrk="0" hangingPunct="1">
        <a:lnSpc>
          <a:spcPts val="3200"/>
        </a:lnSpc>
        <a:spcBef>
          <a:spcPct val="0"/>
        </a:spcBef>
        <a:buNone/>
        <a:defRPr sz="2800" b="0" i="0" kern="1200" baseline="0">
          <a:solidFill>
            <a:schemeClr val="tx2"/>
          </a:solidFill>
          <a:latin typeface="+mj-lt"/>
          <a:ea typeface="+mj-ea"/>
          <a:cs typeface="Museo Sans 700"/>
        </a:defRPr>
      </a:lvl1pPr>
    </p:titleStyle>
    <p:bodyStyle>
      <a:lvl1pPr marL="288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 baseline="0">
          <a:solidFill>
            <a:schemeClr val="tx1"/>
          </a:solidFill>
          <a:latin typeface="+mn-lt"/>
          <a:ea typeface="+mn-ea"/>
          <a:cs typeface="Museo Sans 500"/>
        </a:defRPr>
      </a:lvl1pPr>
      <a:lvl2pPr marL="576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>
          <a:solidFill>
            <a:schemeClr val="tx1"/>
          </a:solidFill>
          <a:latin typeface="+mn-lt"/>
          <a:ea typeface="+mn-ea"/>
          <a:cs typeface="Museo Sans 500"/>
        </a:defRPr>
      </a:lvl2pPr>
      <a:lvl3pPr marL="864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 baseline="0">
          <a:solidFill>
            <a:schemeClr val="tx1"/>
          </a:solidFill>
          <a:latin typeface="+mn-lt"/>
          <a:ea typeface="+mn-ea"/>
          <a:cs typeface="Museo Sans 500"/>
        </a:defRPr>
      </a:lvl3pPr>
      <a:lvl4pPr marL="1152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>
          <a:solidFill>
            <a:schemeClr val="tx1"/>
          </a:solidFill>
          <a:latin typeface="+mn-lt"/>
          <a:ea typeface="+mn-ea"/>
          <a:cs typeface="Museo Sans 500"/>
        </a:defRPr>
      </a:lvl4pPr>
      <a:lvl5pPr marL="1440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>
          <a:solidFill>
            <a:schemeClr val="tx1"/>
          </a:solidFill>
          <a:latin typeface="+mn-lt"/>
          <a:ea typeface="+mn-ea"/>
          <a:cs typeface="Museo Sans 50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5400" dirty="0" err="1" smtClean="0"/>
              <a:t>Beroeps</a:t>
            </a:r>
            <a:r>
              <a:rPr lang="en-GB" sz="5400" dirty="0" smtClean="0"/>
              <a:t>(?)</a:t>
            </a:r>
            <a:r>
              <a:rPr lang="en-GB" sz="5400" dirty="0" err="1" smtClean="0"/>
              <a:t>ziekten</a:t>
            </a:r>
            <a:r>
              <a:rPr lang="en-GB" sz="5400" dirty="0" smtClean="0"/>
              <a:t> </a:t>
            </a:r>
            <a:endParaRPr lang="en-GB" sz="540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491525" y="2997200"/>
            <a:ext cx="5941025" cy="1049200"/>
          </a:xfrm>
        </p:spPr>
        <p:txBody>
          <a:bodyPr/>
          <a:lstStyle/>
          <a:p>
            <a:r>
              <a:rPr lang="en-US" sz="2800" dirty="0" err="1" smtClean="0"/>
              <a:t>Ondergeschoven</a:t>
            </a:r>
            <a:r>
              <a:rPr lang="en-US" sz="2800" dirty="0" smtClean="0"/>
              <a:t> </a:t>
            </a:r>
            <a:r>
              <a:rPr lang="en-US" sz="2800" dirty="0" err="1" smtClean="0"/>
              <a:t>kinderen</a:t>
            </a:r>
            <a:r>
              <a:rPr lang="en-US" sz="2800" dirty="0" smtClean="0"/>
              <a:t> in het </a:t>
            </a:r>
            <a:r>
              <a:rPr lang="en-US" sz="2800" dirty="0" err="1" smtClean="0"/>
              <a:t>aansprakelijkheidsrecht</a:t>
            </a:r>
            <a:endParaRPr lang="nl-NL" sz="2800" dirty="0" smtClean="0"/>
          </a:p>
          <a:p>
            <a:endParaRPr lang="nl-NL" sz="2800" dirty="0" smtClean="0"/>
          </a:p>
          <a:p>
            <a:endParaRPr lang="nl-NL" sz="2800" dirty="0" smtClean="0"/>
          </a:p>
          <a:p>
            <a:endParaRPr lang="nl-NL" sz="2800" dirty="0" smtClean="0"/>
          </a:p>
          <a:p>
            <a:r>
              <a:rPr lang="nl-NL" sz="2800" dirty="0" err="1" smtClean="0"/>
              <a:t>www.professorlindenbergh.nl</a:t>
            </a:r>
            <a:endParaRPr lang="nl-NL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Waar</a:t>
            </a:r>
            <a:r>
              <a:rPr lang="en-US" dirty="0" smtClean="0"/>
              <a:t> </a:t>
            </a:r>
            <a:r>
              <a:rPr lang="en-US" dirty="0" err="1" smtClean="0"/>
              <a:t>komen</a:t>
            </a:r>
            <a:r>
              <a:rPr lang="en-US" dirty="0" smtClean="0"/>
              <a:t> we </a:t>
            </a:r>
            <a:r>
              <a:rPr lang="en-US" dirty="0" err="1" smtClean="0"/>
              <a:t>vandaan</a:t>
            </a:r>
            <a:r>
              <a:rPr lang="en-US" dirty="0" smtClean="0"/>
              <a:t>?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524" y="1023730"/>
            <a:ext cx="8172000" cy="4951671"/>
          </a:xfrm>
        </p:spPr>
        <p:txBody>
          <a:bodyPr/>
          <a:lstStyle/>
          <a:p>
            <a:r>
              <a:rPr lang="en-US" dirty="0" err="1" smtClean="0"/>
              <a:t>Ieder</a:t>
            </a:r>
            <a:r>
              <a:rPr lang="en-US" dirty="0" smtClean="0"/>
              <a:t> </a:t>
            </a:r>
            <a:r>
              <a:rPr lang="en-US" dirty="0" err="1" smtClean="0"/>
              <a:t>draagt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eigen</a:t>
            </a:r>
            <a:r>
              <a:rPr lang="en-US" dirty="0" smtClean="0"/>
              <a:t> </a:t>
            </a:r>
            <a:r>
              <a:rPr lang="en-US" dirty="0" err="1" smtClean="0"/>
              <a:t>schade</a:t>
            </a:r>
            <a:r>
              <a:rPr lang="en-US" dirty="0" smtClean="0"/>
              <a:t>, </a:t>
            </a:r>
            <a:r>
              <a:rPr lang="en-US" dirty="0" err="1" smtClean="0"/>
              <a:t>tenzij</a:t>
            </a:r>
            <a:r>
              <a:rPr lang="en-US" dirty="0" smtClean="0"/>
              <a:t>…</a:t>
            </a:r>
          </a:p>
          <a:p>
            <a:endParaRPr lang="en-US" dirty="0"/>
          </a:p>
          <a:p>
            <a:r>
              <a:rPr lang="en-US" dirty="0" smtClean="0"/>
              <a:t>19e </a:t>
            </a:r>
            <a:r>
              <a:rPr lang="en-US" dirty="0" err="1" smtClean="0"/>
              <a:t>eeuw</a:t>
            </a:r>
            <a:r>
              <a:rPr lang="en-US" dirty="0" smtClean="0"/>
              <a:t>: art. 1401, maar </a:t>
            </a:r>
            <a:r>
              <a:rPr lang="en-US" dirty="0" err="1" smtClean="0"/>
              <a:t>voor</a:t>
            </a:r>
            <a:r>
              <a:rPr lang="en-US" dirty="0" smtClean="0"/>
              <a:t> 1919 </a:t>
            </a:r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ongeschreven</a:t>
            </a:r>
            <a:r>
              <a:rPr lang="en-US" dirty="0" smtClean="0"/>
              <a:t> </a:t>
            </a:r>
            <a:r>
              <a:rPr lang="en-US" dirty="0" err="1" smtClean="0"/>
              <a:t>recht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1638x (</a:t>
            </a:r>
            <a:r>
              <a:rPr lang="en-US" dirty="0" err="1" smtClean="0"/>
              <a:t>vanaf</a:t>
            </a:r>
            <a:r>
              <a:rPr lang="en-US" dirty="0" smtClean="0"/>
              <a:t> 1907!)</a:t>
            </a:r>
          </a:p>
          <a:p>
            <a:endParaRPr lang="en-US" dirty="0"/>
          </a:p>
          <a:p>
            <a:r>
              <a:rPr lang="en-US" dirty="0" smtClean="0"/>
              <a:t>1901: </a:t>
            </a:r>
            <a:r>
              <a:rPr lang="en-US" dirty="0" err="1" smtClean="0"/>
              <a:t>Ongevallenwet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oor </a:t>
            </a:r>
            <a:r>
              <a:rPr lang="en-US" dirty="0" err="1" smtClean="0"/>
              <a:t>werkgevers</a:t>
            </a:r>
            <a:r>
              <a:rPr lang="en-US" dirty="0" smtClean="0"/>
              <a:t> </a:t>
            </a:r>
            <a:r>
              <a:rPr lang="en-US" dirty="0" err="1" smtClean="0"/>
              <a:t>bekostigd</a:t>
            </a:r>
            <a:endParaRPr lang="en-US" dirty="0" smtClean="0"/>
          </a:p>
          <a:p>
            <a:pPr lvl="1"/>
            <a:r>
              <a:rPr lang="en-US" dirty="0" err="1" smtClean="0"/>
              <a:t>beperkte</a:t>
            </a:r>
            <a:r>
              <a:rPr lang="en-US" dirty="0" smtClean="0"/>
              <a:t> </a:t>
            </a:r>
            <a:r>
              <a:rPr lang="en-US" dirty="0" err="1" smtClean="0"/>
              <a:t>vergoeding</a:t>
            </a:r>
            <a:r>
              <a:rPr lang="en-US" dirty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door </a:t>
            </a:r>
            <a:r>
              <a:rPr lang="en-US" dirty="0" err="1" smtClean="0"/>
              <a:t>werk</a:t>
            </a:r>
            <a:r>
              <a:rPr lang="en-US" dirty="0" smtClean="0"/>
              <a:t> </a:t>
            </a:r>
            <a:r>
              <a:rPr lang="en-US" dirty="0" err="1" smtClean="0"/>
              <a:t>veroorzaakte</a:t>
            </a:r>
            <a:r>
              <a:rPr lang="en-US" dirty="0" smtClean="0"/>
              <a:t> </a:t>
            </a:r>
            <a:r>
              <a:rPr lang="en-US" dirty="0" err="1" smtClean="0"/>
              <a:t>ziekte</a:t>
            </a:r>
            <a:endParaRPr lang="en-US" dirty="0" smtClean="0"/>
          </a:p>
          <a:p>
            <a:pPr lvl="1"/>
            <a:r>
              <a:rPr lang="en-US" dirty="0" err="1"/>
              <a:t>i</a:t>
            </a:r>
            <a:r>
              <a:rPr lang="en-US" dirty="0" err="1" smtClean="0"/>
              <a:t>mmuniteit</a:t>
            </a:r>
            <a:r>
              <a:rPr lang="en-US" dirty="0" smtClean="0"/>
              <a:t> </a:t>
            </a:r>
            <a:r>
              <a:rPr lang="en-US" dirty="0" err="1" smtClean="0"/>
              <a:t>werkgever</a:t>
            </a:r>
            <a:r>
              <a:rPr lang="en-US" dirty="0" smtClean="0"/>
              <a:t>, </a:t>
            </a:r>
            <a:r>
              <a:rPr lang="en-US" dirty="0" err="1" smtClean="0"/>
              <a:t>behoudens</a:t>
            </a:r>
            <a:r>
              <a:rPr lang="en-US" dirty="0" smtClean="0"/>
              <a:t> </a:t>
            </a:r>
            <a:r>
              <a:rPr lang="en-US" dirty="0" err="1" smtClean="0"/>
              <a:t>misdrijven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1967: Wet </a:t>
            </a:r>
            <a:r>
              <a:rPr lang="en-US" dirty="0" err="1" smtClean="0"/>
              <a:t>arbeidsongeschiktheidsverzekering</a:t>
            </a:r>
            <a:r>
              <a:rPr lang="en-US" dirty="0" smtClean="0"/>
              <a:t> (</a:t>
            </a:r>
            <a:r>
              <a:rPr lang="en-US" dirty="0" err="1" smtClean="0"/>
              <a:t>Wao</a:t>
            </a:r>
            <a:r>
              <a:rPr lang="en-US" dirty="0" smtClean="0"/>
              <a:t>):</a:t>
            </a:r>
          </a:p>
          <a:p>
            <a:pPr lvl="1"/>
            <a:r>
              <a:rPr lang="en-US" dirty="0" err="1"/>
              <a:t>d</a:t>
            </a:r>
            <a:r>
              <a:rPr lang="en-US" dirty="0" err="1" smtClean="0"/>
              <a:t>ekking</a:t>
            </a:r>
            <a:r>
              <a:rPr lang="en-US" dirty="0" smtClean="0"/>
              <a:t> </a:t>
            </a:r>
            <a:r>
              <a:rPr lang="en-US" dirty="0" err="1" smtClean="0"/>
              <a:t>ongeacht</a:t>
            </a:r>
            <a:r>
              <a:rPr lang="en-US" dirty="0" smtClean="0"/>
              <a:t> </a:t>
            </a:r>
            <a:r>
              <a:rPr lang="en-US" dirty="0" err="1" smtClean="0"/>
              <a:t>oorzaak</a:t>
            </a:r>
            <a:r>
              <a:rPr lang="en-US" dirty="0" smtClean="0"/>
              <a:t> van </a:t>
            </a:r>
            <a:r>
              <a:rPr lang="en-US" dirty="0" err="1" smtClean="0"/>
              <a:t>arbeidsongeschiktheid</a:t>
            </a:r>
            <a:endParaRPr lang="en-US" dirty="0" smtClean="0"/>
          </a:p>
          <a:p>
            <a:pPr lvl="1"/>
            <a:r>
              <a:rPr lang="en-US" dirty="0" err="1"/>
              <a:t>i</a:t>
            </a:r>
            <a:r>
              <a:rPr lang="en-US" dirty="0" err="1" smtClean="0"/>
              <a:t>mmuniteit</a:t>
            </a:r>
            <a:r>
              <a:rPr lang="en-US" dirty="0" smtClean="0"/>
              <a:t> </a:t>
            </a:r>
            <a:r>
              <a:rPr lang="en-US" dirty="0" err="1" smtClean="0"/>
              <a:t>werkgever</a:t>
            </a:r>
            <a:r>
              <a:rPr lang="en-US" dirty="0" smtClean="0"/>
              <a:t> </a:t>
            </a:r>
            <a:r>
              <a:rPr lang="en-US" dirty="0" err="1" smtClean="0"/>
              <a:t>vervallen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err="1" smtClean="0"/>
              <a:t>Afbouw</a:t>
            </a:r>
            <a:r>
              <a:rPr lang="en-US" dirty="0" smtClean="0"/>
              <a:t> </a:t>
            </a:r>
            <a:r>
              <a:rPr lang="en-US" dirty="0" err="1" smtClean="0"/>
              <a:t>dekking</a:t>
            </a:r>
            <a:r>
              <a:rPr lang="en-US" dirty="0" smtClean="0"/>
              <a:t> </a:t>
            </a:r>
            <a:r>
              <a:rPr lang="en-US" dirty="0" err="1" smtClean="0"/>
              <a:t>Wao</a:t>
            </a:r>
            <a:r>
              <a:rPr lang="en-US" dirty="0" smtClean="0"/>
              <a:t>, </a:t>
            </a:r>
            <a:r>
              <a:rPr lang="en-US" dirty="0" err="1" smtClean="0"/>
              <a:t>opbouw</a:t>
            </a:r>
            <a:r>
              <a:rPr lang="en-US" dirty="0" smtClean="0"/>
              <a:t> </a:t>
            </a:r>
            <a:r>
              <a:rPr lang="en-US" dirty="0" err="1" smtClean="0"/>
              <a:t>civiele</a:t>
            </a:r>
            <a:r>
              <a:rPr lang="en-US" dirty="0" smtClean="0"/>
              <a:t> </a:t>
            </a:r>
            <a:r>
              <a:rPr lang="en-US" dirty="0" err="1" smtClean="0"/>
              <a:t>aansprakelijkheid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598435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aansprakelijkheidsrechtelijke</a:t>
            </a:r>
            <a:r>
              <a:rPr lang="en-US" dirty="0" smtClean="0"/>
              <a:t> success-story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524" y="954157"/>
            <a:ext cx="8172000" cy="5021244"/>
          </a:xfrm>
        </p:spPr>
        <p:txBody>
          <a:bodyPr/>
          <a:lstStyle/>
          <a:p>
            <a:r>
              <a:rPr lang="en-US" dirty="0" smtClean="0"/>
              <a:t>Art. 7:658</a:t>
            </a:r>
          </a:p>
          <a:p>
            <a:endParaRPr lang="en-US" dirty="0"/>
          </a:p>
          <a:p>
            <a:r>
              <a:rPr lang="en-US" dirty="0" err="1" smtClean="0"/>
              <a:t>Zeer</a:t>
            </a:r>
            <a:r>
              <a:rPr lang="en-US" dirty="0" smtClean="0"/>
              <a:t> </a:t>
            </a:r>
            <a:r>
              <a:rPr lang="en-US" dirty="0" err="1" smtClean="0"/>
              <a:t>ver</a:t>
            </a:r>
            <a:r>
              <a:rPr lang="en-US" dirty="0" smtClean="0"/>
              <a:t> </a:t>
            </a:r>
            <a:r>
              <a:rPr lang="en-US" dirty="0" err="1" smtClean="0"/>
              <a:t>strekkende</a:t>
            </a:r>
            <a:r>
              <a:rPr lang="en-US" dirty="0" smtClean="0"/>
              <a:t> </a:t>
            </a:r>
            <a:r>
              <a:rPr lang="en-US" dirty="0" err="1" smtClean="0"/>
              <a:t>zorgplicht</a:t>
            </a:r>
            <a:r>
              <a:rPr lang="en-US" dirty="0" smtClean="0"/>
              <a:t>, </a:t>
            </a:r>
            <a:r>
              <a:rPr lang="en-US" dirty="0" err="1" smtClean="0"/>
              <a:t>omkering</a:t>
            </a:r>
            <a:r>
              <a:rPr lang="en-US" dirty="0" smtClean="0"/>
              <a:t> </a:t>
            </a:r>
            <a:r>
              <a:rPr lang="en-US" dirty="0" err="1" smtClean="0"/>
              <a:t>bewijslast</a:t>
            </a:r>
            <a:r>
              <a:rPr lang="en-US" dirty="0" smtClean="0"/>
              <a:t> </a:t>
            </a:r>
            <a:r>
              <a:rPr lang="en-US" dirty="0" err="1" smtClean="0"/>
              <a:t>t.a.v</a:t>
            </a:r>
            <a:r>
              <a:rPr lang="en-US" dirty="0" smtClean="0"/>
              <a:t>. </a:t>
            </a:r>
            <a:r>
              <a:rPr lang="en-US" dirty="0" err="1" smtClean="0"/>
              <a:t>nakoming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eigen</a:t>
            </a:r>
            <a:r>
              <a:rPr lang="en-US" dirty="0" smtClean="0"/>
              <a:t> </a:t>
            </a:r>
            <a:r>
              <a:rPr lang="en-US" dirty="0" err="1" smtClean="0"/>
              <a:t>schuld</a:t>
            </a:r>
            <a:r>
              <a:rPr lang="en-US" dirty="0" smtClean="0"/>
              <a:t>, </a:t>
            </a:r>
            <a:r>
              <a:rPr lang="en-US" dirty="0" err="1" smtClean="0"/>
              <a:t>behoudens</a:t>
            </a:r>
            <a:r>
              <a:rPr lang="en-US" dirty="0" smtClean="0"/>
              <a:t> </a:t>
            </a:r>
            <a:r>
              <a:rPr lang="en-US" dirty="0" err="1" smtClean="0"/>
              <a:t>opzet</a:t>
            </a:r>
            <a:r>
              <a:rPr lang="en-US" dirty="0" smtClean="0"/>
              <a:t> of </a:t>
            </a:r>
            <a:r>
              <a:rPr lang="en-US" dirty="0" err="1" smtClean="0"/>
              <a:t>bewuste</a:t>
            </a:r>
            <a:r>
              <a:rPr lang="en-US" dirty="0" smtClean="0"/>
              <a:t> </a:t>
            </a:r>
            <a:r>
              <a:rPr lang="en-US" dirty="0" err="1" smtClean="0"/>
              <a:t>roekeloosheid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Ruime</a:t>
            </a:r>
            <a:r>
              <a:rPr lang="en-US" dirty="0" smtClean="0"/>
              <a:t> </a:t>
            </a:r>
            <a:r>
              <a:rPr lang="en-US" dirty="0" err="1" smtClean="0"/>
              <a:t>opvatting</a:t>
            </a:r>
            <a:r>
              <a:rPr lang="en-US" dirty="0" smtClean="0"/>
              <a:t> ‘in de </a:t>
            </a:r>
            <a:r>
              <a:rPr lang="en-US" dirty="0" err="1" smtClean="0"/>
              <a:t>uitoefening</a:t>
            </a:r>
            <a:r>
              <a:rPr lang="en-US" dirty="0" smtClean="0"/>
              <a:t> van de </a:t>
            </a:r>
            <a:r>
              <a:rPr lang="en-US" dirty="0" err="1" smtClean="0"/>
              <a:t>werkzaamheden</a:t>
            </a:r>
            <a:r>
              <a:rPr lang="en-US" dirty="0" smtClean="0"/>
              <a:t>’</a:t>
            </a:r>
          </a:p>
          <a:p>
            <a:endParaRPr lang="en-US" dirty="0"/>
          </a:p>
          <a:p>
            <a:r>
              <a:rPr lang="en-US" dirty="0" err="1" smtClean="0"/>
              <a:t>Ruim</a:t>
            </a:r>
            <a:r>
              <a:rPr lang="en-US" dirty="0" smtClean="0"/>
              <a:t> </a:t>
            </a:r>
            <a:r>
              <a:rPr lang="en-US" dirty="0" err="1" smtClean="0"/>
              <a:t>bereik</a:t>
            </a:r>
            <a:r>
              <a:rPr lang="en-US" dirty="0" smtClean="0"/>
              <a:t> (lid 4): </a:t>
            </a:r>
            <a:r>
              <a:rPr lang="en-US" dirty="0" err="1" smtClean="0"/>
              <a:t>uitzendkracht</a:t>
            </a:r>
            <a:r>
              <a:rPr lang="en-US" dirty="0" smtClean="0"/>
              <a:t>, </a:t>
            </a:r>
            <a:r>
              <a:rPr lang="en-US" dirty="0" err="1" smtClean="0"/>
              <a:t>stagiaire</a:t>
            </a:r>
            <a:r>
              <a:rPr lang="en-US" dirty="0" smtClean="0"/>
              <a:t>, </a:t>
            </a:r>
            <a:r>
              <a:rPr lang="en-US" dirty="0" err="1" smtClean="0"/>
              <a:t>vrijwilliger</a:t>
            </a:r>
            <a:r>
              <a:rPr lang="en-US" dirty="0" smtClean="0"/>
              <a:t>, </a:t>
            </a:r>
            <a:r>
              <a:rPr lang="en-US" dirty="0" err="1" smtClean="0"/>
              <a:t>onder</a:t>
            </a:r>
            <a:r>
              <a:rPr lang="en-US" dirty="0" smtClean="0"/>
              <a:t> </a:t>
            </a:r>
            <a:r>
              <a:rPr lang="en-US" dirty="0" err="1" smtClean="0"/>
              <a:t>omstandigheden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</a:t>
            </a:r>
            <a:r>
              <a:rPr lang="en-US" dirty="0" err="1" smtClean="0"/>
              <a:t>zzp-er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Tegemoetkoming</a:t>
            </a:r>
            <a:r>
              <a:rPr lang="en-US" dirty="0" smtClean="0"/>
              <a:t> in </a:t>
            </a:r>
            <a:r>
              <a:rPr lang="en-US" dirty="0" err="1" smtClean="0"/>
              <a:t>bewijs</a:t>
            </a:r>
            <a:r>
              <a:rPr lang="en-US" dirty="0" smtClean="0"/>
              <a:t> </a:t>
            </a:r>
            <a:r>
              <a:rPr lang="en-US" dirty="0" err="1" smtClean="0"/>
              <a:t>verband</a:t>
            </a:r>
            <a:r>
              <a:rPr lang="en-US" dirty="0" smtClean="0"/>
              <a:t> met </a:t>
            </a:r>
            <a:r>
              <a:rPr lang="en-US" dirty="0" err="1" smtClean="0"/>
              <a:t>werkzaamheden</a:t>
            </a:r>
            <a:r>
              <a:rPr lang="en-US" dirty="0" smtClean="0"/>
              <a:t> (</a:t>
            </a:r>
            <a:r>
              <a:rPr lang="en-US" dirty="0" err="1" smtClean="0"/>
              <a:t>omkeringsregel</a:t>
            </a:r>
            <a:r>
              <a:rPr lang="en-US" dirty="0" smtClean="0"/>
              <a:t>, </a:t>
            </a:r>
            <a:r>
              <a:rPr lang="en-US" dirty="0" err="1" smtClean="0"/>
              <a:t>proportionele</a:t>
            </a:r>
            <a:r>
              <a:rPr lang="en-US" dirty="0" smtClean="0"/>
              <a:t> </a:t>
            </a:r>
            <a:r>
              <a:rPr lang="en-US" dirty="0" err="1" smtClean="0"/>
              <a:t>aansprakelijkheid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err="1" smtClean="0"/>
              <a:t>Aanvulling</a:t>
            </a:r>
            <a:r>
              <a:rPr lang="en-US" smtClean="0"/>
              <a:t> met 7:611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De </a:t>
            </a:r>
            <a:r>
              <a:rPr lang="en-US" dirty="0" err="1" smtClean="0"/>
              <a:t>beste</a:t>
            </a:r>
            <a:r>
              <a:rPr lang="en-US" dirty="0" smtClean="0"/>
              <a:t> </a:t>
            </a:r>
            <a:r>
              <a:rPr lang="en-US" dirty="0" err="1" smtClean="0"/>
              <a:t>positie</a:t>
            </a:r>
            <a:r>
              <a:rPr lang="en-US" dirty="0" smtClean="0"/>
              <a:t> in het </a:t>
            </a:r>
            <a:r>
              <a:rPr lang="en-US" dirty="0" err="1" smtClean="0"/>
              <a:t>aansprakelijkheidsrecht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094396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…maar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werknemers</a:t>
            </a:r>
            <a:r>
              <a:rPr lang="en-US" dirty="0" smtClean="0"/>
              <a:t> met </a:t>
            </a:r>
            <a:r>
              <a:rPr lang="en-US" dirty="0" err="1" smtClean="0"/>
              <a:t>beroeps</a:t>
            </a:r>
            <a:r>
              <a:rPr lang="en-US" dirty="0" smtClean="0"/>
              <a:t>(?)</a:t>
            </a:r>
            <a:r>
              <a:rPr lang="en-US" dirty="0" err="1" smtClean="0"/>
              <a:t>ziekten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524" y="1630017"/>
            <a:ext cx="8172000" cy="4345384"/>
          </a:xfrm>
        </p:spPr>
        <p:txBody>
          <a:bodyPr/>
          <a:lstStyle/>
          <a:p>
            <a:r>
              <a:rPr lang="en-US" dirty="0" smtClean="0"/>
              <a:t>‘In de </a:t>
            </a:r>
            <a:r>
              <a:rPr lang="en-US" dirty="0" err="1" smtClean="0"/>
              <a:t>uitoefening</a:t>
            </a:r>
            <a:r>
              <a:rPr lang="en-US" dirty="0" smtClean="0"/>
              <a:t> van de </a:t>
            </a:r>
            <a:r>
              <a:rPr lang="en-US" dirty="0" err="1" smtClean="0"/>
              <a:t>werkzaamheden</a:t>
            </a:r>
            <a:r>
              <a:rPr lang="en-US" dirty="0" smtClean="0"/>
              <a:t>’?</a:t>
            </a:r>
          </a:p>
          <a:p>
            <a:endParaRPr lang="en-US" dirty="0"/>
          </a:p>
          <a:p>
            <a:r>
              <a:rPr lang="en-US" dirty="0" err="1" smtClean="0"/>
              <a:t>Werknemer</a:t>
            </a:r>
            <a:r>
              <a:rPr lang="en-US" dirty="0" smtClean="0"/>
              <a:t> </a:t>
            </a:r>
            <a:r>
              <a:rPr lang="en-US" dirty="0" err="1" smtClean="0"/>
              <a:t>stelt</a:t>
            </a:r>
            <a:r>
              <a:rPr lang="en-US" dirty="0" smtClean="0"/>
              <a:t>,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bewijst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</a:t>
            </a:r>
            <a:r>
              <a:rPr lang="en-US" dirty="0" err="1" smtClean="0"/>
              <a:t>betwisting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Expertise </a:t>
            </a:r>
            <a:r>
              <a:rPr lang="en-US" dirty="0" err="1" smtClean="0"/>
              <a:t>onontbeerlijk</a:t>
            </a:r>
            <a:r>
              <a:rPr lang="en-US" dirty="0" smtClean="0"/>
              <a:t> (</a:t>
            </a:r>
            <a:r>
              <a:rPr lang="en-US" i="1" dirty="0" smtClean="0"/>
              <a:t>battle of experts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err="1" smtClean="0"/>
              <a:t>Alles</a:t>
            </a:r>
            <a:r>
              <a:rPr lang="en-US" dirty="0" smtClean="0"/>
              <a:t> op </a:t>
            </a:r>
            <a:r>
              <a:rPr lang="en-US" dirty="0" err="1" smtClean="0"/>
              <a:t>kosten</a:t>
            </a:r>
            <a:r>
              <a:rPr lang="en-US" dirty="0" smtClean="0"/>
              <a:t> van </a:t>
            </a:r>
            <a:r>
              <a:rPr lang="en-US" dirty="0" err="1" smtClean="0"/>
              <a:t>werknemer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En</a:t>
            </a:r>
            <a:r>
              <a:rPr lang="en-US" dirty="0" smtClean="0"/>
              <a:t> de </a:t>
            </a:r>
            <a:r>
              <a:rPr lang="en-US" dirty="0" err="1" smtClean="0"/>
              <a:t>rechtspraak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Vergaande</a:t>
            </a:r>
            <a:r>
              <a:rPr lang="en-US" dirty="0" smtClean="0"/>
              <a:t> </a:t>
            </a:r>
            <a:r>
              <a:rPr lang="en-US" dirty="0" err="1" smtClean="0"/>
              <a:t>tegemoetkomingen</a:t>
            </a:r>
            <a:r>
              <a:rPr lang="en-US" dirty="0" smtClean="0"/>
              <a:t> op punt van </a:t>
            </a:r>
            <a:r>
              <a:rPr lang="en-US" dirty="0" err="1" smtClean="0"/>
              <a:t>invulling</a:t>
            </a:r>
            <a:r>
              <a:rPr lang="en-US" dirty="0" smtClean="0"/>
              <a:t> </a:t>
            </a:r>
            <a:r>
              <a:rPr lang="en-US" dirty="0" err="1" smtClean="0"/>
              <a:t>zorgplicht</a:t>
            </a:r>
            <a:r>
              <a:rPr lang="en-US" dirty="0" smtClean="0"/>
              <a:t> (Jansen/</a:t>
            </a:r>
            <a:r>
              <a:rPr lang="en-US" dirty="0" err="1" smtClean="0"/>
              <a:t>Nefabas</a:t>
            </a:r>
            <a:r>
              <a:rPr lang="en-US" dirty="0" smtClean="0"/>
              <a:t>, </a:t>
            </a:r>
            <a:r>
              <a:rPr lang="en-US" dirty="0" err="1" smtClean="0"/>
              <a:t>Cijsouw</a:t>
            </a:r>
            <a:r>
              <a:rPr lang="en-US" dirty="0" smtClean="0"/>
              <a:t> I &amp; II, </a:t>
            </a:r>
            <a:r>
              <a:rPr lang="en-US" dirty="0" err="1" smtClean="0"/>
              <a:t>Kalai</a:t>
            </a:r>
            <a:r>
              <a:rPr lang="en-US" dirty="0" smtClean="0"/>
              <a:t>/Petit, ABNAMRO/</a:t>
            </a:r>
            <a:r>
              <a:rPr lang="en-US" dirty="0" err="1" smtClean="0"/>
              <a:t>Nieuwenhuys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Pogingen</a:t>
            </a:r>
            <a:r>
              <a:rPr lang="en-US" dirty="0" smtClean="0"/>
              <a:t> tot </a:t>
            </a:r>
            <a:r>
              <a:rPr lang="en-US" dirty="0" err="1" smtClean="0"/>
              <a:t>tegemoetkoming</a:t>
            </a:r>
            <a:r>
              <a:rPr lang="en-US" dirty="0" smtClean="0"/>
              <a:t> in </a:t>
            </a:r>
            <a:r>
              <a:rPr lang="en-US" dirty="0" err="1" smtClean="0"/>
              <a:t>bewijs</a:t>
            </a:r>
            <a:r>
              <a:rPr lang="en-US" dirty="0" smtClean="0"/>
              <a:t> </a:t>
            </a:r>
            <a:r>
              <a:rPr lang="en-US" dirty="0" err="1" smtClean="0"/>
              <a:t>causaal</a:t>
            </a:r>
            <a:r>
              <a:rPr lang="en-US" dirty="0" smtClean="0"/>
              <a:t> </a:t>
            </a:r>
            <a:r>
              <a:rPr lang="en-US" dirty="0" err="1" smtClean="0"/>
              <a:t>verband</a:t>
            </a:r>
            <a:r>
              <a:rPr lang="en-US" dirty="0" smtClean="0"/>
              <a:t>: ‘</a:t>
            </a:r>
            <a:r>
              <a:rPr lang="en-US" dirty="0" err="1" smtClean="0"/>
              <a:t>arbeidsrechtelijke</a:t>
            </a:r>
            <a:r>
              <a:rPr lang="en-US" dirty="0" smtClean="0"/>
              <a:t> </a:t>
            </a:r>
            <a:r>
              <a:rPr lang="en-US" dirty="0" err="1" smtClean="0"/>
              <a:t>omkeringsregel</a:t>
            </a:r>
            <a:r>
              <a:rPr lang="en-US" dirty="0" smtClean="0"/>
              <a:t>’ </a:t>
            </a:r>
          </a:p>
          <a:p>
            <a:endParaRPr lang="en-US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181682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Arbeidsrechtelijke</a:t>
            </a:r>
            <a:r>
              <a:rPr lang="en-US" dirty="0" smtClean="0"/>
              <a:t> </a:t>
            </a:r>
            <a:r>
              <a:rPr lang="en-US" dirty="0" err="1" smtClean="0"/>
              <a:t>omkeringsregel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NJ 2001/596 (Unilever/</a:t>
            </a:r>
            <a:r>
              <a:rPr lang="en-US" dirty="0" err="1" smtClean="0"/>
              <a:t>Dikmans</a:t>
            </a:r>
            <a:r>
              <a:rPr lang="en-US" dirty="0" smtClean="0"/>
              <a:t>) (</a:t>
            </a:r>
            <a:r>
              <a:rPr lang="en-US" dirty="0" err="1" smtClean="0"/>
              <a:t>augustus</a:t>
            </a:r>
            <a:r>
              <a:rPr lang="en-US" dirty="0" smtClean="0"/>
              <a:t> 1984 </a:t>
            </a:r>
            <a:r>
              <a:rPr lang="en-US" dirty="0" err="1" smtClean="0"/>
              <a:t>uitgevallen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wkn</a:t>
            </a:r>
            <a:r>
              <a:rPr lang="en-US" dirty="0" smtClean="0"/>
              <a:t> </a:t>
            </a:r>
            <a:r>
              <a:rPr lang="en-US" dirty="0" err="1" smtClean="0"/>
              <a:t>tijdens</a:t>
            </a:r>
            <a:r>
              <a:rPr lang="en-US" dirty="0" smtClean="0"/>
              <a:t> </a:t>
            </a:r>
            <a:r>
              <a:rPr lang="en-US" dirty="0" err="1" smtClean="0"/>
              <a:t>werk</a:t>
            </a:r>
            <a:r>
              <a:rPr lang="en-US" dirty="0" smtClean="0"/>
              <a:t> is </a:t>
            </a:r>
            <a:r>
              <a:rPr lang="en-US" dirty="0" err="1" smtClean="0"/>
              <a:t>blootgesteld</a:t>
            </a:r>
            <a:r>
              <a:rPr lang="en-US" dirty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dirty="0" err="1" smtClean="0"/>
              <a:t>gevaarlijke</a:t>
            </a:r>
            <a:r>
              <a:rPr lang="en-US" dirty="0" smtClean="0"/>
              <a:t> </a:t>
            </a:r>
            <a:r>
              <a:rPr lang="en-US" dirty="0" err="1" smtClean="0"/>
              <a:t>stof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hij</a:t>
            </a:r>
            <a:r>
              <a:rPr lang="en-US" dirty="0" smtClean="0"/>
              <a:t> </a:t>
            </a:r>
            <a:r>
              <a:rPr lang="en-US" dirty="0" err="1" smtClean="0"/>
              <a:t>heeft</a:t>
            </a:r>
            <a:r>
              <a:rPr lang="en-US" dirty="0" smtClean="0"/>
              <a:t> </a:t>
            </a:r>
            <a:r>
              <a:rPr lang="en-US" dirty="0" err="1" smtClean="0"/>
              <a:t>schade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dirty="0" err="1" smtClean="0"/>
              <a:t>gezondheid</a:t>
            </a:r>
            <a:r>
              <a:rPr lang="en-US" dirty="0" smtClean="0"/>
              <a:t> </a:t>
            </a:r>
            <a:r>
              <a:rPr lang="en-US" dirty="0" err="1" smtClean="0"/>
              <a:t>opgelopen</a:t>
            </a:r>
            <a:r>
              <a:rPr lang="en-US" dirty="0"/>
              <a:t> </a:t>
            </a:r>
            <a:r>
              <a:rPr lang="en-US" dirty="0" err="1" smtClean="0"/>
              <a:t>moet</a:t>
            </a:r>
            <a:r>
              <a:rPr lang="en-US" dirty="0" smtClean="0"/>
              <a:t> het </a:t>
            </a:r>
            <a:r>
              <a:rPr lang="en-US" dirty="0" err="1" smtClean="0"/>
              <a:t>verband</a:t>
            </a:r>
            <a:r>
              <a:rPr lang="en-US" dirty="0" smtClean="0"/>
              <a:t> in </a:t>
            </a:r>
            <a:r>
              <a:rPr lang="en-US" dirty="0" err="1" smtClean="0"/>
              <a:t>beginsel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aangenomen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wkg</a:t>
            </a:r>
            <a:r>
              <a:rPr lang="en-US" dirty="0" smtClean="0"/>
              <a:t> is </a:t>
            </a:r>
            <a:r>
              <a:rPr lang="en-US" dirty="0" err="1" smtClean="0"/>
              <a:t>tekortgeschoten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NJ 2006/354 </a:t>
            </a:r>
            <a:r>
              <a:rPr lang="en-US" dirty="0" err="1" smtClean="0"/>
              <a:t>Havermans</a:t>
            </a:r>
            <a:r>
              <a:rPr lang="en-US" dirty="0" smtClean="0"/>
              <a:t>/</a:t>
            </a:r>
            <a:r>
              <a:rPr lang="en-US" dirty="0" err="1" smtClean="0"/>
              <a:t>Luyckx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toepassing</a:t>
            </a:r>
            <a:r>
              <a:rPr lang="en-US" dirty="0" smtClean="0"/>
              <a:t> van die regel is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alleen</a:t>
            </a:r>
            <a:r>
              <a:rPr lang="en-US" dirty="0" smtClean="0"/>
              <a:t> </a:t>
            </a:r>
            <a:r>
              <a:rPr lang="en-US" dirty="0" err="1" smtClean="0"/>
              <a:t>nodig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wkn</a:t>
            </a:r>
            <a:r>
              <a:rPr lang="en-US" dirty="0" smtClean="0"/>
              <a:t> </a:t>
            </a:r>
            <a:r>
              <a:rPr lang="en-US" dirty="0" err="1" smtClean="0"/>
              <a:t>bewijst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hij</a:t>
            </a:r>
            <a:r>
              <a:rPr lang="en-US" dirty="0" smtClean="0"/>
              <a:t> </a:t>
            </a:r>
            <a:r>
              <a:rPr lang="en-US" dirty="0" err="1" smtClean="0"/>
              <a:t>heeft</a:t>
            </a:r>
            <a:r>
              <a:rPr lang="en-US" dirty="0" smtClean="0"/>
              <a:t> </a:t>
            </a:r>
            <a:r>
              <a:rPr lang="en-US" dirty="0" err="1" smtClean="0"/>
              <a:t>moeten</a:t>
            </a:r>
            <a:r>
              <a:rPr lang="en-US" dirty="0" smtClean="0"/>
              <a:t> </a:t>
            </a:r>
            <a:r>
              <a:rPr lang="en-US" dirty="0" err="1" smtClean="0"/>
              <a:t>werken</a:t>
            </a:r>
            <a:r>
              <a:rPr lang="en-US" dirty="0" smtClean="0"/>
              <a:t> </a:t>
            </a:r>
            <a:r>
              <a:rPr lang="en-US" dirty="0" err="1" smtClean="0"/>
              <a:t>onder</a:t>
            </a:r>
            <a:r>
              <a:rPr lang="en-US" dirty="0" smtClean="0"/>
              <a:t> </a:t>
            </a:r>
            <a:r>
              <a:rPr lang="en-US" dirty="0" err="1" smtClean="0"/>
              <a:t>schadelijke</a:t>
            </a:r>
            <a:r>
              <a:rPr lang="en-US" dirty="0" smtClean="0"/>
              <a:t> </a:t>
            </a:r>
            <a:r>
              <a:rPr lang="en-US" dirty="0" err="1" smtClean="0"/>
              <a:t>omstandigheden</a:t>
            </a:r>
            <a:r>
              <a:rPr lang="en-US" dirty="0" smtClean="0"/>
              <a:t>, maar </a:t>
            </a:r>
            <a:r>
              <a:rPr lang="en-US" dirty="0" err="1" smtClean="0"/>
              <a:t>ook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gezondheidsklachten</a:t>
            </a:r>
            <a:r>
              <a:rPr lang="en-US" dirty="0" smtClean="0"/>
              <a:t> </a:t>
            </a:r>
            <a:r>
              <a:rPr lang="en-US" dirty="0" err="1" smtClean="0"/>
              <a:t>daardoor</a:t>
            </a:r>
            <a:r>
              <a:rPr lang="en-US" dirty="0" smtClean="0"/>
              <a:t> </a:t>
            </a:r>
            <a:r>
              <a:rPr lang="en-US" dirty="0" err="1" smtClean="0"/>
              <a:t>kunnen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veroorzaakt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NJ 2014/99 (</a:t>
            </a:r>
            <a:r>
              <a:rPr lang="en-US" dirty="0" err="1" smtClean="0"/>
              <a:t>Lansink</a:t>
            </a:r>
            <a:r>
              <a:rPr lang="en-US" dirty="0" smtClean="0"/>
              <a:t>/</a:t>
            </a:r>
            <a:r>
              <a:rPr lang="en-US" dirty="0" err="1" smtClean="0"/>
              <a:t>Ritsma</a:t>
            </a:r>
            <a:r>
              <a:rPr lang="en-US" dirty="0" smtClean="0"/>
              <a:t>)/NJ 2014/98 (SVB/Van de </a:t>
            </a:r>
            <a:r>
              <a:rPr lang="en-US" dirty="0" err="1" smtClean="0"/>
              <a:t>Wege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Voor</a:t>
            </a:r>
            <a:r>
              <a:rPr lang="en-US" dirty="0" smtClean="0"/>
              <a:t> ‘</a:t>
            </a:r>
            <a:r>
              <a:rPr lang="en-US" dirty="0" err="1" smtClean="0">
                <a:solidFill>
                  <a:srgbClr val="FF0000"/>
                </a:solidFill>
              </a:rPr>
              <a:t>kunnen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veroorzaakt</a:t>
            </a:r>
            <a:r>
              <a:rPr lang="en-US" dirty="0" smtClean="0"/>
              <a:t>’ </a:t>
            </a:r>
            <a:r>
              <a:rPr lang="en-US" dirty="0" err="1" smtClean="0"/>
              <a:t>bestaat</a:t>
            </a:r>
            <a:r>
              <a:rPr lang="en-US" dirty="0" smtClean="0"/>
              <a:t> </a:t>
            </a:r>
            <a:r>
              <a:rPr lang="en-US" dirty="0" err="1" smtClean="0"/>
              <a:t>wel</a:t>
            </a:r>
            <a:r>
              <a:rPr lang="en-US" dirty="0" smtClean="0"/>
              <a:t> </a:t>
            </a:r>
            <a:r>
              <a:rPr lang="en-US" dirty="0" err="1" smtClean="0"/>
              <a:t>ondergrens</a:t>
            </a:r>
            <a:r>
              <a:rPr lang="en-US" dirty="0" smtClean="0"/>
              <a:t>, </a:t>
            </a:r>
            <a:r>
              <a:rPr lang="en-US" dirty="0" err="1" smtClean="0"/>
              <a:t>omdat</a:t>
            </a:r>
            <a:r>
              <a:rPr lang="en-US" dirty="0" smtClean="0"/>
              <a:t> de regel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vermoeden</a:t>
            </a:r>
            <a:r>
              <a:rPr lang="en-US" dirty="0" smtClean="0"/>
              <a:t> </a:t>
            </a:r>
            <a:r>
              <a:rPr lang="en-US" dirty="0" err="1" smtClean="0"/>
              <a:t>uitdrukt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gerechtvaardigd</a:t>
            </a:r>
            <a:r>
              <a:rPr lang="en-US" dirty="0" smtClean="0"/>
              <a:t> door wat men </a:t>
            </a:r>
            <a:r>
              <a:rPr lang="en-US" dirty="0" err="1" smtClean="0"/>
              <a:t>weet</a:t>
            </a:r>
            <a:r>
              <a:rPr lang="en-US" dirty="0" smtClean="0"/>
              <a:t> over de </a:t>
            </a:r>
            <a:r>
              <a:rPr lang="en-US" dirty="0" err="1" smtClean="0"/>
              <a:t>ziekte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door de </a:t>
            </a:r>
            <a:r>
              <a:rPr lang="en-US" dirty="0" err="1" smtClean="0"/>
              <a:t>fout</a:t>
            </a:r>
            <a:r>
              <a:rPr lang="en-US" dirty="0" smtClean="0"/>
              <a:t> van de </a:t>
            </a:r>
            <a:r>
              <a:rPr lang="en-US" dirty="0" err="1" smtClean="0"/>
              <a:t>wkg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587512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Vrijdag</a:t>
            </a:r>
            <a:r>
              <a:rPr lang="en-US" dirty="0" smtClean="0"/>
              <a:t> de 13e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Vrijdag</a:t>
            </a:r>
            <a:r>
              <a:rPr lang="en-US" dirty="0" smtClean="0"/>
              <a:t> 13 </a:t>
            </a:r>
            <a:r>
              <a:rPr lang="en-US" dirty="0" err="1" smtClean="0"/>
              <a:t>februari</a:t>
            </a:r>
            <a:r>
              <a:rPr lang="en-US" dirty="0" smtClean="0"/>
              <a:t> 2015 (31 </a:t>
            </a:r>
            <a:r>
              <a:rPr lang="en-US" dirty="0" err="1" smtClean="0"/>
              <a:t>jaar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uitval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err="1" smtClean="0"/>
              <a:t>Cassatieberoep</a:t>
            </a:r>
            <a:r>
              <a:rPr lang="en-US" dirty="0" smtClean="0"/>
              <a:t> van </a:t>
            </a:r>
            <a:r>
              <a:rPr lang="en-US" dirty="0" err="1" smtClean="0"/>
              <a:t>Dikmans</a:t>
            </a:r>
            <a:r>
              <a:rPr lang="en-US" dirty="0" smtClean="0"/>
              <a:t> </a:t>
            </a:r>
            <a:r>
              <a:rPr lang="en-US" dirty="0" err="1" smtClean="0"/>
              <a:t>tegen</a:t>
            </a:r>
            <a:r>
              <a:rPr lang="en-US" dirty="0" smtClean="0"/>
              <a:t> arrest Hof den Haag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verwijzing</a:t>
            </a:r>
            <a:r>
              <a:rPr lang="en-US" dirty="0" smtClean="0"/>
              <a:t> met </a:t>
            </a:r>
            <a:r>
              <a:rPr lang="en-US" dirty="0" err="1" smtClean="0"/>
              <a:t>toepassing</a:t>
            </a:r>
            <a:r>
              <a:rPr lang="en-US" dirty="0" smtClean="0"/>
              <a:t> van art. 81 RO </a:t>
            </a:r>
            <a:r>
              <a:rPr lang="en-US" dirty="0" err="1" smtClean="0"/>
              <a:t>verworpen</a:t>
            </a:r>
            <a:r>
              <a:rPr lang="en-US" dirty="0" smtClean="0"/>
              <a:t>…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3338" y="706091"/>
            <a:ext cx="3383107" cy="2534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1701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Vrijdag</a:t>
            </a:r>
            <a:r>
              <a:rPr lang="en-US" dirty="0" smtClean="0"/>
              <a:t> 6 </a:t>
            </a:r>
            <a:r>
              <a:rPr lang="en-US" dirty="0" err="1" smtClean="0"/>
              <a:t>april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ECLI:NL:HR:2018:536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dirty="0"/>
              <a:t>24 </a:t>
            </a:r>
            <a:r>
              <a:rPr lang="en-US" dirty="0" err="1"/>
              <a:t>jaar</a:t>
            </a:r>
            <a:r>
              <a:rPr lang="en-US" dirty="0"/>
              <a:t> </a:t>
            </a:r>
            <a:r>
              <a:rPr lang="en-US" dirty="0" err="1"/>
              <a:t>badmeester</a:t>
            </a:r>
            <a:r>
              <a:rPr lang="en-US" dirty="0"/>
              <a:t> (op </a:t>
            </a:r>
            <a:r>
              <a:rPr lang="en-US" dirty="0" err="1"/>
              <a:t>bankjes</a:t>
            </a:r>
            <a:r>
              <a:rPr lang="en-US" dirty="0"/>
              <a:t> </a:t>
            </a:r>
            <a:r>
              <a:rPr lang="en-US" dirty="0" err="1"/>
              <a:t>gezeten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toegekeken</a:t>
            </a:r>
            <a:r>
              <a:rPr lang="en-US" dirty="0"/>
              <a:t> </a:t>
            </a:r>
            <a:r>
              <a:rPr lang="en-US" dirty="0" err="1"/>
              <a:t>bij</a:t>
            </a:r>
            <a:r>
              <a:rPr lang="en-US" dirty="0"/>
              <a:t> </a:t>
            </a:r>
            <a:r>
              <a:rPr lang="en-US" dirty="0" err="1"/>
              <a:t>boren</a:t>
            </a:r>
            <a:r>
              <a:rPr lang="en-US" dirty="0"/>
              <a:t> in </a:t>
            </a:r>
            <a:r>
              <a:rPr lang="en-US" dirty="0" err="1"/>
              <a:t>bankjes</a:t>
            </a:r>
            <a:r>
              <a:rPr lang="en-US" dirty="0"/>
              <a:t>), </a:t>
            </a:r>
            <a:r>
              <a:rPr lang="en-US" dirty="0" err="1"/>
              <a:t>tien</a:t>
            </a:r>
            <a:r>
              <a:rPr lang="en-US" dirty="0"/>
              <a:t> </a:t>
            </a:r>
            <a:r>
              <a:rPr lang="en-US" dirty="0" err="1"/>
              <a:t>jaar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einde</a:t>
            </a:r>
            <a:r>
              <a:rPr lang="en-US" dirty="0"/>
              <a:t> </a:t>
            </a:r>
            <a:r>
              <a:rPr lang="en-US" dirty="0" err="1" smtClean="0"/>
              <a:t>dienstverband</a:t>
            </a:r>
            <a:r>
              <a:rPr lang="en-US" dirty="0" smtClean="0"/>
              <a:t> </a:t>
            </a:r>
            <a:r>
              <a:rPr lang="en-US" dirty="0" err="1" smtClean="0"/>
              <a:t>mesothelioom</a:t>
            </a:r>
            <a:endParaRPr lang="en-US" dirty="0"/>
          </a:p>
          <a:p>
            <a:endParaRPr lang="en-US" dirty="0"/>
          </a:p>
          <a:p>
            <a:r>
              <a:rPr lang="en-US" dirty="0"/>
              <a:t>Hof: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voldaan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drempel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aannemelijkheid</a:t>
            </a:r>
            <a:endParaRPr lang="en-US" dirty="0"/>
          </a:p>
          <a:p>
            <a:endParaRPr lang="en-US" dirty="0"/>
          </a:p>
          <a:p>
            <a:r>
              <a:rPr lang="en-US" dirty="0"/>
              <a:t>HR: </a:t>
            </a:r>
            <a:r>
              <a:rPr lang="en-US" dirty="0" err="1"/>
              <a:t>drempel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toepassing</a:t>
            </a:r>
            <a:r>
              <a:rPr lang="en-US" dirty="0"/>
              <a:t> van </a:t>
            </a:r>
            <a:r>
              <a:rPr lang="en-US" dirty="0" err="1"/>
              <a:t>arbeidsrechtelijke</a:t>
            </a:r>
            <a:r>
              <a:rPr lang="en-US" dirty="0"/>
              <a:t> </a:t>
            </a:r>
            <a:r>
              <a:rPr lang="en-US" dirty="0" err="1"/>
              <a:t>omkeringsregel</a:t>
            </a:r>
            <a:r>
              <a:rPr lang="en-US" dirty="0"/>
              <a:t> </a:t>
            </a:r>
            <a:r>
              <a:rPr lang="en-US" dirty="0" err="1"/>
              <a:t>geldt</a:t>
            </a:r>
            <a:r>
              <a:rPr lang="en-US" dirty="0"/>
              <a:t> </a:t>
            </a:r>
            <a:r>
              <a:rPr lang="en-US" dirty="0" err="1"/>
              <a:t>ook</a:t>
            </a:r>
            <a:r>
              <a:rPr lang="en-US" dirty="0"/>
              <a:t> </a:t>
            </a:r>
            <a:r>
              <a:rPr lang="en-US" dirty="0" err="1"/>
              <a:t>bij</a:t>
            </a:r>
            <a:r>
              <a:rPr lang="en-US" dirty="0"/>
              <a:t> </a:t>
            </a:r>
            <a:r>
              <a:rPr lang="en-US" dirty="0" err="1"/>
              <a:t>mesothelioom</a:t>
            </a:r>
            <a:r>
              <a:rPr lang="en-US" dirty="0"/>
              <a:t>, </a:t>
            </a:r>
            <a:r>
              <a:rPr lang="en-US" dirty="0" err="1"/>
              <a:t>waarvan</a:t>
            </a:r>
            <a:r>
              <a:rPr lang="en-US" dirty="0"/>
              <a:t> </a:t>
            </a:r>
            <a:r>
              <a:rPr lang="en-US" dirty="0" err="1"/>
              <a:t>blootstelling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asbest</a:t>
            </a:r>
            <a:r>
              <a:rPr lang="en-US" dirty="0"/>
              <a:t> </a:t>
            </a:r>
            <a:r>
              <a:rPr lang="en-US" dirty="0" err="1"/>
              <a:t>enige</a:t>
            </a:r>
            <a:r>
              <a:rPr lang="en-US" dirty="0"/>
              <a:t> </a:t>
            </a:r>
            <a:r>
              <a:rPr lang="en-US" dirty="0" err="1"/>
              <a:t>bekende</a:t>
            </a:r>
            <a:r>
              <a:rPr lang="en-US" dirty="0"/>
              <a:t> </a:t>
            </a:r>
            <a:r>
              <a:rPr lang="en-US" dirty="0" err="1"/>
              <a:t>oorzaak</a:t>
            </a:r>
            <a:r>
              <a:rPr lang="en-US" dirty="0"/>
              <a:t> is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Dus</a:t>
            </a:r>
            <a:r>
              <a:rPr lang="en-US" dirty="0" smtClean="0"/>
              <a:t>: </a:t>
            </a:r>
            <a:r>
              <a:rPr lang="en-US" dirty="0" err="1" smtClean="0"/>
              <a:t>zelfs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</a:t>
            </a:r>
            <a:r>
              <a:rPr lang="en-US" dirty="0" err="1" smtClean="0"/>
              <a:t>notoir</a:t>
            </a:r>
            <a:r>
              <a:rPr lang="en-US" dirty="0" smtClean="0"/>
              <a:t> </a:t>
            </a:r>
            <a:r>
              <a:rPr lang="en-US" dirty="0" err="1" smtClean="0"/>
              <a:t>monocausale</a:t>
            </a:r>
            <a:r>
              <a:rPr lang="en-US" dirty="0" smtClean="0"/>
              <a:t> </a:t>
            </a:r>
            <a:r>
              <a:rPr lang="en-US" dirty="0" err="1" smtClean="0"/>
              <a:t>ziekte</a:t>
            </a:r>
            <a:r>
              <a:rPr lang="en-US" dirty="0" smtClean="0"/>
              <a:t> </a:t>
            </a:r>
            <a:r>
              <a:rPr lang="en-US" dirty="0" err="1" smtClean="0"/>
              <a:t>blijft</a:t>
            </a:r>
            <a:r>
              <a:rPr lang="en-US" dirty="0" smtClean="0"/>
              <a:t> </a:t>
            </a:r>
            <a:r>
              <a:rPr lang="en-US" dirty="0" err="1" smtClean="0"/>
              <a:t>bewijs</a:t>
            </a:r>
            <a:r>
              <a:rPr lang="en-US" dirty="0" smtClean="0"/>
              <a:t> van </a:t>
            </a:r>
            <a:r>
              <a:rPr lang="en-US" dirty="0" err="1" smtClean="0"/>
              <a:t>causaliteit</a:t>
            </a:r>
            <a:r>
              <a:rPr lang="en-US" dirty="0" smtClean="0"/>
              <a:t> </a:t>
            </a:r>
            <a:r>
              <a:rPr lang="en-US" dirty="0" err="1" smtClean="0"/>
              <a:t>problematisch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299458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Bewijs</a:t>
            </a:r>
            <a:r>
              <a:rPr lang="en-US" dirty="0" smtClean="0"/>
              <a:t> van </a:t>
            </a:r>
            <a:r>
              <a:rPr lang="en-US" i="1" dirty="0" err="1" smtClean="0">
                <a:solidFill>
                  <a:schemeClr val="tx1"/>
                </a:solidFill>
              </a:rPr>
              <a:t>beroeps</a:t>
            </a:r>
            <a:r>
              <a:rPr lang="en-US" dirty="0" err="1" smtClean="0"/>
              <a:t>ziekte</a:t>
            </a:r>
            <a:r>
              <a:rPr lang="en-US" dirty="0" smtClean="0"/>
              <a:t> </a:t>
            </a:r>
            <a:r>
              <a:rPr lang="en-US" dirty="0" err="1" smtClean="0"/>
              <a:t>blijft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lijdensweg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Diffuse </a:t>
            </a:r>
            <a:r>
              <a:rPr lang="en-US" dirty="0" err="1" smtClean="0"/>
              <a:t>ziektebeelden</a:t>
            </a:r>
            <a:r>
              <a:rPr lang="en-US" dirty="0" smtClean="0"/>
              <a:t>, </a:t>
            </a:r>
            <a:r>
              <a:rPr lang="en-US" dirty="0" err="1" smtClean="0"/>
              <a:t>tijdverloop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Multicausale</a:t>
            </a:r>
            <a:r>
              <a:rPr lang="en-US" dirty="0" smtClean="0"/>
              <a:t> </a:t>
            </a:r>
            <a:r>
              <a:rPr lang="en-US" dirty="0" err="1" smtClean="0"/>
              <a:t>ziektes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opvolgende</a:t>
            </a:r>
            <a:r>
              <a:rPr lang="en-US" dirty="0" smtClean="0"/>
              <a:t> </a:t>
            </a:r>
            <a:r>
              <a:rPr lang="en-US" dirty="0" err="1" smtClean="0"/>
              <a:t>werkgevers</a:t>
            </a:r>
            <a:endParaRPr lang="en-US" dirty="0" smtClean="0"/>
          </a:p>
          <a:p>
            <a:pPr lvl="1"/>
            <a:r>
              <a:rPr lang="en-US" dirty="0" err="1" smtClean="0"/>
              <a:t>mogelijke</a:t>
            </a:r>
            <a:r>
              <a:rPr lang="en-US" dirty="0" smtClean="0"/>
              <a:t> </a:t>
            </a:r>
            <a:r>
              <a:rPr lang="en-US" dirty="0" err="1" smtClean="0"/>
              <a:t>invloed</a:t>
            </a:r>
            <a:r>
              <a:rPr lang="en-US" dirty="0" smtClean="0"/>
              <a:t> van </a:t>
            </a:r>
            <a:r>
              <a:rPr lang="en-US" dirty="0" err="1" smtClean="0"/>
              <a:t>niet-werkgerelateerde</a:t>
            </a:r>
            <a:r>
              <a:rPr lang="en-US" dirty="0" smtClean="0"/>
              <a:t> </a:t>
            </a:r>
            <a:r>
              <a:rPr lang="en-US" dirty="0" err="1" smtClean="0"/>
              <a:t>blootstelling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Lijdensweg</a:t>
            </a:r>
            <a:r>
              <a:rPr lang="en-US" dirty="0" smtClean="0"/>
              <a:t> op </a:t>
            </a:r>
            <a:r>
              <a:rPr lang="en-US" dirty="0" err="1" smtClean="0"/>
              <a:t>kosten</a:t>
            </a:r>
            <a:r>
              <a:rPr lang="en-US" dirty="0" smtClean="0"/>
              <a:t> van </a:t>
            </a:r>
            <a:r>
              <a:rPr lang="en-US" dirty="0" err="1" smtClean="0"/>
              <a:t>werknemers</a:t>
            </a:r>
            <a:r>
              <a:rPr lang="en-US" dirty="0" smtClean="0"/>
              <a:t>, maar </a:t>
            </a:r>
            <a:r>
              <a:rPr lang="en-US" dirty="0" err="1" smtClean="0"/>
              <a:t>ook</a:t>
            </a:r>
            <a:r>
              <a:rPr lang="en-US" dirty="0" smtClean="0"/>
              <a:t> </a:t>
            </a:r>
            <a:r>
              <a:rPr lang="en-US" dirty="0" err="1" smtClean="0"/>
              <a:t>tegen</a:t>
            </a:r>
            <a:r>
              <a:rPr lang="en-US" dirty="0" smtClean="0"/>
              <a:t> </a:t>
            </a:r>
            <a:r>
              <a:rPr lang="en-US" dirty="0" err="1" smtClean="0"/>
              <a:t>forse</a:t>
            </a:r>
            <a:r>
              <a:rPr lang="en-US" dirty="0" smtClean="0"/>
              <a:t> </a:t>
            </a:r>
            <a:r>
              <a:rPr lang="en-US" dirty="0" err="1" smtClean="0"/>
              <a:t>kosten</a:t>
            </a:r>
            <a:r>
              <a:rPr lang="en-US" dirty="0" smtClean="0"/>
              <a:t> van </a:t>
            </a:r>
            <a:r>
              <a:rPr lang="en-US" dirty="0" err="1" smtClean="0"/>
              <a:t>werkgevers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Nederland </a:t>
            </a:r>
            <a:r>
              <a:rPr lang="en-US" dirty="0" err="1" smtClean="0"/>
              <a:t>bungelt</a:t>
            </a:r>
            <a:r>
              <a:rPr lang="en-US" dirty="0" smtClean="0"/>
              <a:t> </a:t>
            </a:r>
            <a:r>
              <a:rPr lang="en-US" dirty="0" err="1" smtClean="0"/>
              <a:t>onderaan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Naar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gedragscode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afhandeling</a:t>
            </a:r>
            <a:r>
              <a:rPr lang="en-US" dirty="0" smtClean="0"/>
              <a:t> van </a:t>
            </a:r>
            <a:r>
              <a:rPr lang="en-US" dirty="0" err="1" smtClean="0"/>
              <a:t>beroepsziektenclaims</a:t>
            </a:r>
            <a:endParaRPr lang="en-US" dirty="0" smtClean="0"/>
          </a:p>
          <a:p>
            <a:endParaRPr lang="en-US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053222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Erasmus_ESL_template_43_ENG">
  <a:themeElements>
    <a:clrScheme name="EUR_ESL">
      <a:dk1>
        <a:srgbClr val="002328"/>
      </a:dk1>
      <a:lt1>
        <a:sysClr val="window" lastClr="FFFFFF"/>
      </a:lt1>
      <a:dk2>
        <a:srgbClr val="BC0436"/>
      </a:dk2>
      <a:lt2>
        <a:srgbClr val="9C9C9C"/>
      </a:lt2>
      <a:accent1>
        <a:srgbClr val="801A99"/>
      </a:accent1>
      <a:accent2>
        <a:srgbClr val="00B4D2"/>
      </a:accent2>
      <a:accent3>
        <a:srgbClr val="00A22E"/>
      </a:accent3>
      <a:accent4>
        <a:srgbClr val="FFD700"/>
      </a:accent4>
      <a:accent5>
        <a:srgbClr val="FF9E00"/>
      </a:accent5>
      <a:accent6>
        <a:srgbClr val="BC0436"/>
      </a:accent6>
      <a:hlink>
        <a:srgbClr val="000000"/>
      </a:hlink>
      <a:folHlink>
        <a:srgbClr val="000000"/>
      </a:folHlink>
    </a:clrScheme>
    <a:fontScheme name="Erasmus_500-700">
      <a:majorFont>
        <a:latin typeface="Museo Sans 700"/>
        <a:ea typeface=""/>
        <a:cs typeface=""/>
      </a:majorFont>
      <a:minorFont>
        <a:latin typeface="Museo Sans 500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e2.potx" id="{91A6F19B-1627-48DA-98E7-F14FDCD95BC8}" vid="{9E373E47-EBED-4C2E-81E9-7C35F947BC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Erasmus_ESL_template_43_ENG</Template>
  <TotalTime>2007</TotalTime>
  <Words>486</Words>
  <Application>Microsoft Office PowerPoint</Application>
  <PresentationFormat>Diavoorstelling (4:3)</PresentationFormat>
  <Paragraphs>96</Paragraphs>
  <Slides>8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5" baseType="lpstr">
      <vt:lpstr>Arial</vt:lpstr>
      <vt:lpstr>Calibri</vt:lpstr>
      <vt:lpstr>Museo Sans 100</vt:lpstr>
      <vt:lpstr>Museo Sans 500</vt:lpstr>
      <vt:lpstr>Museo Sans 700</vt:lpstr>
      <vt:lpstr>Museo Sans 900</vt:lpstr>
      <vt:lpstr>Erasmus_ESL_template_43_ENG</vt:lpstr>
      <vt:lpstr>Beroeps(?)ziekten </vt:lpstr>
      <vt:lpstr>Waar komen we vandaan?</vt:lpstr>
      <vt:lpstr>Een aansprakelijkheidsrechtelijke success-story</vt:lpstr>
      <vt:lpstr>…maar niet voor werknemers met beroeps(?)ziekten</vt:lpstr>
      <vt:lpstr>Arbeidsrechtelijke omkeringsregel</vt:lpstr>
      <vt:lpstr>Vrijdag de 13e</vt:lpstr>
      <vt:lpstr>Vrijdag 6 april</vt:lpstr>
      <vt:lpstr>Bewijs van beroepsziekte blijft een lijdensweg</vt:lpstr>
    </vt:vector>
  </TitlesOfParts>
  <Company>Erasmus School of Law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Aap noot mies</dc:title>
  <dc:creator>Siewert</dc:creator>
  <dc:description>ESL presentation_x000d_Version 3.0 - June 2015_x000d_Design: Fabrique_x000d_Template: Ton Persoon</dc:description>
  <cp:lastModifiedBy>Plooij-van Vliet, Sonja</cp:lastModifiedBy>
  <cp:revision>66</cp:revision>
  <dcterms:created xsi:type="dcterms:W3CDTF">2015-09-30T07:07:09Z</dcterms:created>
  <dcterms:modified xsi:type="dcterms:W3CDTF">2018-04-23T10:08:13Z</dcterms:modified>
</cp:coreProperties>
</file>