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sldIdLst>
    <p:sldId id="259" r:id="rId2"/>
    <p:sldId id="261" r:id="rId3"/>
    <p:sldId id="343" r:id="rId4"/>
    <p:sldId id="344" r:id="rId5"/>
    <p:sldId id="345" r:id="rId6"/>
    <p:sldId id="346" r:id="rId7"/>
    <p:sldId id="318" r:id="rId8"/>
    <p:sldId id="347" r:id="rId9"/>
    <p:sldId id="348" r:id="rId10"/>
    <p:sldId id="349" r:id="rId11"/>
    <p:sldId id="351" r:id="rId12"/>
    <p:sldId id="350" r:id="rId13"/>
    <p:sldId id="352" r:id="rId14"/>
    <p:sldId id="353" r:id="rId15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ning, Jan" initials="WJ" lastIdx="0" clrIdx="0">
    <p:extLst>
      <p:ext uri="{19B8F6BF-5375-455C-9EA6-DF929625EA0E}">
        <p15:presenceInfo xmlns:p15="http://schemas.microsoft.com/office/powerpoint/2012/main" userId="S-1-5-21-1015284909-4193418152-617050370-2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A20"/>
    <a:srgbClr val="F1B573"/>
    <a:srgbClr val="F6BC1C"/>
    <a:srgbClr val="E47823"/>
    <a:srgbClr val="EA9922"/>
    <a:srgbClr val="E16E22"/>
    <a:srgbClr val="E47A23"/>
    <a:srgbClr val="EB9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56" autoAdjust="0"/>
  </p:normalViewPr>
  <p:slideViewPr>
    <p:cSldViewPr snapToGrid="0" snapToObjects="1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UTA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tocht</c:v>
                </c:pt>
                <c:pt idx="1">
                  <c:v>kou</c:v>
                </c:pt>
                <c:pt idx="2">
                  <c:v>lawaai</c:v>
                </c:pt>
                <c:pt idx="3">
                  <c:v>stof</c:v>
                </c:pt>
                <c:pt idx="4">
                  <c:v>zware lasten tillen</c:v>
                </c:pt>
                <c:pt idx="5">
                  <c:v>fysiek zwaar werk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7</c:v>
                </c:pt>
                <c:pt idx="1">
                  <c:v>7.3</c:v>
                </c:pt>
                <c:pt idx="2">
                  <c:v>7.9</c:v>
                </c:pt>
                <c:pt idx="3">
                  <c:v>10.1</c:v>
                </c:pt>
                <c:pt idx="4">
                  <c:v>4.5999999999999996</c:v>
                </c:pt>
                <c:pt idx="5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2-4AF5-A80D-7EE497201BD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bouwplaats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Blad1!$A$2:$A$7</c:f>
              <c:strCache>
                <c:ptCount val="6"/>
                <c:pt idx="0">
                  <c:v>tocht</c:v>
                </c:pt>
                <c:pt idx="1">
                  <c:v>kou</c:v>
                </c:pt>
                <c:pt idx="2">
                  <c:v>lawaai</c:v>
                </c:pt>
                <c:pt idx="3">
                  <c:v>stof</c:v>
                </c:pt>
                <c:pt idx="4">
                  <c:v>zware lasten tillen</c:v>
                </c:pt>
                <c:pt idx="5">
                  <c:v>fysiek zwaar werk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34.6</c:v>
                </c:pt>
                <c:pt idx="1">
                  <c:v>35.799999999999997</c:v>
                </c:pt>
                <c:pt idx="2">
                  <c:v>43.7</c:v>
                </c:pt>
                <c:pt idx="3">
                  <c:v>57.8</c:v>
                </c:pt>
                <c:pt idx="4">
                  <c:v>50.3</c:v>
                </c:pt>
                <c:pt idx="5">
                  <c:v>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52-4AF5-A80D-7EE497201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320296"/>
        <c:axId val="216744760"/>
      </c:barChart>
      <c:catAx>
        <c:axId val="220320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6744760"/>
        <c:crosses val="autoZero"/>
        <c:auto val="1"/>
        <c:lblAlgn val="ctr"/>
        <c:lblOffset val="100"/>
        <c:noMultiLvlLbl val="0"/>
      </c:catAx>
      <c:valAx>
        <c:axId val="2167447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2203202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UTA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werkgerelateerd</c:v>
                </c:pt>
                <c:pt idx="1">
                  <c:v>luchtwegen</c:v>
                </c:pt>
                <c:pt idx="2">
                  <c:v>doofheid</c:v>
                </c:pt>
                <c:pt idx="3">
                  <c:v>stress</c:v>
                </c:pt>
                <c:pt idx="4">
                  <c:v>rugklachten</c:v>
                </c:pt>
                <c:pt idx="5">
                  <c:v>onderste ledematen</c:v>
                </c:pt>
                <c:pt idx="6">
                  <c:v>bovenste ledematen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10.9</c:v>
                </c:pt>
                <c:pt idx="1">
                  <c:v>7.1</c:v>
                </c:pt>
                <c:pt idx="2">
                  <c:v>7.5</c:v>
                </c:pt>
                <c:pt idx="3">
                  <c:v>15.2</c:v>
                </c:pt>
                <c:pt idx="4">
                  <c:v>28.9</c:v>
                </c:pt>
                <c:pt idx="5">
                  <c:v>25.1</c:v>
                </c:pt>
                <c:pt idx="6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E-4FB3-A7C2-6ABA60D106B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bouwplaats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Blad1!$A$2:$A$8</c:f>
              <c:strCache>
                <c:ptCount val="7"/>
                <c:pt idx="0">
                  <c:v>werkgerelateerd</c:v>
                </c:pt>
                <c:pt idx="1">
                  <c:v>luchtwegen</c:v>
                </c:pt>
                <c:pt idx="2">
                  <c:v>doofheid</c:v>
                </c:pt>
                <c:pt idx="3">
                  <c:v>stress</c:v>
                </c:pt>
                <c:pt idx="4">
                  <c:v>rugklachten</c:v>
                </c:pt>
                <c:pt idx="5">
                  <c:v>onderste ledematen</c:v>
                </c:pt>
                <c:pt idx="6">
                  <c:v>bovenste ledematen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26.1</c:v>
                </c:pt>
                <c:pt idx="1">
                  <c:v>8.1</c:v>
                </c:pt>
                <c:pt idx="2">
                  <c:v>14.3</c:v>
                </c:pt>
                <c:pt idx="3">
                  <c:v>10</c:v>
                </c:pt>
                <c:pt idx="4">
                  <c:v>37.200000000000003</c:v>
                </c:pt>
                <c:pt idx="5">
                  <c:v>36.5</c:v>
                </c:pt>
                <c:pt idx="6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EE-4FB3-A7C2-6ABA60D10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745936"/>
        <c:axId val="217743880"/>
      </c:barChart>
      <c:catAx>
        <c:axId val="216745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7743880"/>
        <c:crosses val="autoZero"/>
        <c:auto val="1"/>
        <c:lblAlgn val="ctr"/>
        <c:lblOffset val="100"/>
        <c:noMultiLvlLbl val="0"/>
      </c:catAx>
      <c:valAx>
        <c:axId val="21774388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216745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mesothelioom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meer antwoorden</c:v>
                </c:pt>
                <c:pt idx="1">
                  <c:v>gezondheid op het werk</c:v>
                </c:pt>
                <c:pt idx="2">
                  <c:v>erkenning voor leed</c:v>
                </c:pt>
                <c:pt idx="3">
                  <c:v>geeft financiële armslag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</c:v>
                </c:pt>
                <c:pt idx="1">
                  <c:v>17</c:v>
                </c:pt>
                <c:pt idx="2">
                  <c:v>46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0-4DC2-B424-44CA9D1BF68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asbestose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meer antwoorden</c:v>
                </c:pt>
                <c:pt idx="1">
                  <c:v>gezondheid op het werk</c:v>
                </c:pt>
                <c:pt idx="2">
                  <c:v>erkenning voor leed</c:v>
                </c:pt>
                <c:pt idx="3">
                  <c:v>geeft financiële armslag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11</c:v>
                </c:pt>
                <c:pt idx="1">
                  <c:v>24</c:v>
                </c:pt>
                <c:pt idx="2">
                  <c:v>51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0-4DC2-B424-44CA9D1BF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6290512"/>
        <c:axId val="516289856"/>
      </c:barChart>
      <c:catAx>
        <c:axId val="51629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6289856"/>
        <c:crosses val="autoZero"/>
        <c:auto val="1"/>
        <c:lblAlgn val="ctr"/>
        <c:lblOffset val="100"/>
        <c:noMultiLvlLbl val="0"/>
      </c:catAx>
      <c:valAx>
        <c:axId val="516289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629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491D-86C2-4ECA-8596-5C5C9E701518}" type="datetimeFigureOut">
              <a:rPr lang="nl-NL" smtClean="0"/>
              <a:t>23-4-2018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5E73E-946A-4207-A169-45D89AA22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2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5E73E-946A-4207-A169-45D89AA2277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22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4E77E0-C09D-4D27-9006-B3EB11EF0222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28C4DC-410C-4629-9936-ED9189A85D4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80AAFE-BDC4-4D43-BD18-461D5FBDD24B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37FEB-9457-415D-86C1-7E7468FE2DB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54ADF1-2BA8-45FE-AF18-79A703EEC1AF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A8E215-5195-48E0-93FA-FAC1AA2827D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laatjes, tabellen,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8319600" y="6362720"/>
            <a:ext cx="468562" cy="365125"/>
          </a:xfrm>
        </p:spPr>
        <p:txBody>
          <a:bodyPr/>
          <a:lstStyle/>
          <a:p>
            <a:fld id="{5D7EF3CC-C1DC-45C6-BBBC-4CCFE3D70B1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5428800" y="6362720"/>
            <a:ext cx="2880000" cy="365125"/>
          </a:xfrm>
        </p:spPr>
        <p:txBody>
          <a:bodyPr/>
          <a:lstStyle/>
          <a:p>
            <a:r>
              <a:rPr lang="en-US"/>
              <a:t>Visit to Denmark 27-10-2014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3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7CCDA1-97AD-4DBD-BC73-18CE0DECBC8C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81076FC-7926-404F-8DAC-69F5FE8865B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286D79-5439-47FA-90D0-DC4429D4CB21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F39EF8-0003-426B-B644-29E7EFF55BC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BAD510-4712-4D32-9858-92F9EAF51918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5E74B2-A2EC-4ADC-8EA5-36883A5B829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1D623E-7E89-45F1-85B6-E62901B552B5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15DBA4-8F83-4C12-A3DF-081CE7D6EBF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8DA524-749F-4363-B89A-3E5DF7E2C929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EAC449-2986-4083-9E12-0CD77A5F075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A2D3C7-AC27-4EB3-9FBC-D9FB29F28D69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38EF8D-8BF6-40FD-86D3-95EC4C6FE54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4E5395-945E-4348-9B83-53E1BF3FF2E2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08342B-9514-4F2F-AA7A-DD28600371F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86B7A5-B05D-443F-B7FD-E265B35C659E}" type="datetimeFigureOut">
              <a:rPr lang="nl-NL"/>
              <a:pPr/>
              <a:t>23-4-2018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6BEA3C-666C-4E70-AD3C-0D06CEA3E41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28638" y="346075"/>
            <a:ext cx="8099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28638" y="1341438"/>
            <a:ext cx="80994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rgbClr val="E47823"/>
          </a:solidFill>
          <a:latin typeface="Arial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E47823"/>
          </a:solidFill>
          <a:latin typeface="Arial" pitchFamily="34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E47823"/>
          </a:solidFill>
          <a:latin typeface="Arial" pitchFamily="34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E47823"/>
          </a:solidFill>
          <a:latin typeface="Arial" pitchFamily="34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E47823"/>
          </a:solidFill>
          <a:latin typeface="Arial" pitchFamily="34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E47823"/>
          </a:solidFill>
          <a:latin typeface="Arial" pitchFamily="34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E47823"/>
          </a:solidFill>
          <a:latin typeface="Arial" pitchFamily="34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E47823"/>
          </a:solidFill>
          <a:latin typeface="Arial" pitchFamily="34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E47823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E47823"/>
        </a:buClr>
        <a:buFont typeface="Arial" pitchFamily="34" charset="0"/>
        <a:buChar char="•"/>
        <a:defRPr sz="27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E47823"/>
        </a:buClr>
        <a:buFont typeface="Arial" pitchFamily="34" charset="0"/>
        <a:buChar char="–"/>
        <a:defRPr sz="27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47823"/>
        </a:buClr>
        <a:buFont typeface="Arial" pitchFamily="34" charset="0"/>
        <a:buChar char="•"/>
        <a:defRPr sz="27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47823"/>
        </a:buClr>
        <a:buFont typeface="Arial" pitchFamily="34" charset="0"/>
        <a:buChar char="–"/>
        <a:defRPr sz="27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47823"/>
        </a:buClr>
        <a:buFont typeface="Arial" pitchFamily="34" charset="0"/>
        <a:buChar char="»"/>
        <a:defRPr sz="27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kstvak 1"/>
          <p:cNvSpPr txBox="1">
            <a:spLocks noChangeArrowheads="1"/>
          </p:cNvSpPr>
          <p:nvPr/>
        </p:nvSpPr>
        <p:spPr bwMode="auto">
          <a:xfrm>
            <a:off x="2446826" y="2900790"/>
            <a:ext cx="621506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nl-NL" sz="3200" b="1" dirty="0" smtClean="0">
                <a:solidFill>
                  <a:srgbClr val="E47823"/>
                </a:solidFill>
                <a:latin typeface="Arial" pitchFamily="34" charset="0"/>
              </a:rPr>
              <a:t>Bouwstenen </a:t>
            </a:r>
            <a:r>
              <a:rPr lang="nl-NL" sz="2400" b="1" dirty="0" smtClean="0">
                <a:solidFill>
                  <a:srgbClr val="E47823"/>
                </a:solidFill>
                <a:latin typeface="Arial" pitchFamily="34" charset="0"/>
              </a:rPr>
              <a:t>voor een </a:t>
            </a:r>
            <a:r>
              <a:rPr lang="nl-NL" sz="3200" b="1" dirty="0" smtClean="0">
                <a:solidFill>
                  <a:srgbClr val="E47823"/>
                </a:solidFill>
                <a:latin typeface="Arial" pitchFamily="34" charset="0"/>
              </a:rPr>
              <a:t>Gedragscode Beroepsziekten</a:t>
            </a:r>
            <a:endParaRPr lang="nl-NL" sz="4000" b="1" dirty="0">
              <a:solidFill>
                <a:srgbClr val="E47823"/>
              </a:solidFill>
              <a:latin typeface="Arial" pitchFamily="34" charset="0"/>
            </a:endParaRPr>
          </a:p>
        </p:txBody>
      </p:sp>
      <p:sp>
        <p:nvSpPr>
          <p:cNvPr id="13315" name="Tekstvak 2"/>
          <p:cNvSpPr txBox="1">
            <a:spLocks noChangeArrowheads="1"/>
          </p:cNvSpPr>
          <p:nvPr/>
        </p:nvSpPr>
        <p:spPr bwMode="auto">
          <a:xfrm>
            <a:off x="2446826" y="4301190"/>
            <a:ext cx="62150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nl-NL" sz="2400" b="1" dirty="0">
              <a:latin typeface="Arial" pitchFamily="34" charset="0"/>
            </a:endParaRPr>
          </a:p>
          <a:p>
            <a:endParaRPr lang="nl-NL" sz="2400" b="1" dirty="0" smtClean="0">
              <a:latin typeface="Arial" pitchFamily="34" charset="0"/>
            </a:endParaRPr>
          </a:p>
          <a:p>
            <a:r>
              <a:rPr lang="nl-NL" sz="1400" dirty="0">
                <a:latin typeface="Arial" pitchFamily="34" charset="0"/>
              </a:rPr>
              <a:t>Jan Warning</a:t>
            </a:r>
          </a:p>
          <a:p>
            <a:r>
              <a:rPr lang="nl-NL" sz="1400" dirty="0" smtClean="0">
                <a:latin typeface="Arial" pitchFamily="34" charset="0"/>
              </a:rPr>
              <a:t>Startbijeenkomst Gedragscode Beroepsziekten</a:t>
            </a:r>
            <a:endParaRPr lang="nl-NL" sz="1400" dirty="0">
              <a:latin typeface="Arial" pitchFamily="34" charset="0"/>
            </a:endParaRPr>
          </a:p>
          <a:p>
            <a:r>
              <a:rPr lang="nl-NL" sz="1400" dirty="0" smtClean="0">
                <a:latin typeface="Arial" pitchFamily="34" charset="0"/>
              </a:rPr>
              <a:t>Den Haag, 26 april 2018</a:t>
            </a:r>
            <a:endParaRPr lang="nl-NL" sz="1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Belangrijkste 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8638" y="1341438"/>
            <a:ext cx="8099425" cy="914096"/>
          </a:xfrm>
        </p:spPr>
        <p:txBody>
          <a:bodyPr/>
          <a:lstStyle/>
          <a:p>
            <a:r>
              <a:rPr lang="nl-NL" dirty="0" smtClean="0"/>
              <a:t>De diagnose</a:t>
            </a:r>
          </a:p>
          <a:p>
            <a:r>
              <a:rPr lang="nl-NL" dirty="0" smtClean="0"/>
              <a:t>Het causaal verband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20" y="1341438"/>
            <a:ext cx="3302000" cy="215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0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346075"/>
            <a:ext cx="8099425" cy="1169551"/>
          </a:xfrm>
        </p:spPr>
        <p:txBody>
          <a:bodyPr/>
          <a:lstStyle/>
          <a:p>
            <a:r>
              <a:rPr lang="nl-NL" dirty="0"/>
              <a:t>Het Nederlands stelsel voor </a:t>
            </a:r>
            <a:r>
              <a:rPr lang="nl-NL" dirty="0" smtClean="0"/>
              <a:t>asbestslachtoffers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8637" y="2344366"/>
            <a:ext cx="8099425" cy="4001095"/>
          </a:xfrm>
        </p:spPr>
        <p:txBody>
          <a:bodyPr/>
          <a:lstStyle/>
          <a:p>
            <a:r>
              <a:rPr lang="nl-NL" sz="2000" dirty="0" smtClean="0"/>
              <a:t>De overheid, verzekeraars, werkgevers, vakorganisaties en het Comité Asbestslachtoffers ondertekenen in 1999 het Convenant Instituut Asbestslachtoffers (IAS)</a:t>
            </a:r>
          </a:p>
          <a:p>
            <a:r>
              <a:rPr lang="nl-NL" sz="2000" dirty="0" smtClean="0"/>
              <a:t>Het IAS dient de juridische lijdensweg te bekorten door bij leven erkenning te geven</a:t>
            </a:r>
          </a:p>
          <a:p>
            <a:r>
              <a:rPr lang="nl-NL" sz="2000" dirty="0" smtClean="0"/>
              <a:t>Basis blijft de civiele aansprakelijkheid van de (ex)werkgever</a:t>
            </a:r>
          </a:p>
          <a:p>
            <a:r>
              <a:rPr lang="nl-NL" sz="2000" dirty="0" smtClean="0"/>
              <a:t>Het IAS geeft advies aan de SVB over een tegemoetkoming van de overheid: TAS (vanaf 2003) en TNS (vanaf 2008), vanaf 2014 ook voor slachtoffers met asbestose</a:t>
            </a:r>
          </a:p>
          <a:p>
            <a:r>
              <a:rPr lang="nl-NL" sz="2000" dirty="0" smtClean="0"/>
              <a:t>Het IAS bemiddelt tussen slachtoffer en (ex)werkgever over een volledige schadevergoeding</a:t>
            </a:r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59" y="346075"/>
            <a:ext cx="1500993" cy="199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3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IAS in de praktijk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8638" y="1341438"/>
            <a:ext cx="8099425" cy="4238083"/>
          </a:xfrm>
        </p:spPr>
        <p:txBody>
          <a:bodyPr/>
          <a:lstStyle/>
          <a:p>
            <a:r>
              <a:rPr lang="nl-NL" dirty="0" smtClean="0"/>
              <a:t>Streven naar een minnelijke regeling</a:t>
            </a:r>
          </a:p>
          <a:p>
            <a:r>
              <a:rPr lang="nl-NL" dirty="0" smtClean="0"/>
              <a:t>Een geprotocolleerde werkwijze, transparant en voorspelbaar</a:t>
            </a:r>
          </a:p>
          <a:p>
            <a:r>
              <a:rPr lang="nl-NL" dirty="0" smtClean="0"/>
              <a:t>Opstellen </a:t>
            </a:r>
            <a:r>
              <a:rPr lang="nl-NL" dirty="0" err="1" smtClean="0"/>
              <a:t>ahoba</a:t>
            </a:r>
            <a:r>
              <a:rPr lang="nl-NL" dirty="0" smtClean="0"/>
              <a:t> </a:t>
            </a:r>
            <a:r>
              <a:rPr lang="nl-NL" i="1" dirty="0" smtClean="0"/>
              <a:t>(</a:t>
            </a:r>
            <a:r>
              <a:rPr lang="nl-NL" i="1" dirty="0" err="1" smtClean="0"/>
              <a:t>arbeidshistorisch</a:t>
            </a:r>
            <a:r>
              <a:rPr lang="nl-NL" i="1" dirty="0" smtClean="0"/>
              <a:t> onderzoek naar blootstelling aan asbest)</a:t>
            </a:r>
          </a:p>
          <a:p>
            <a:r>
              <a:rPr lang="nl-NL" dirty="0" smtClean="0"/>
              <a:t>Diagnose via deskundigenpanel</a:t>
            </a:r>
          </a:p>
          <a:p>
            <a:r>
              <a:rPr lang="nl-NL" dirty="0" smtClean="0"/>
              <a:t>Werken met normbedragen</a:t>
            </a:r>
          </a:p>
          <a:p>
            <a:r>
              <a:rPr lang="nl-NL" dirty="0" smtClean="0"/>
              <a:t>Snelheid in bemiddeling</a:t>
            </a:r>
          </a:p>
          <a:p>
            <a:endParaRPr lang="nl-NL" dirty="0"/>
          </a:p>
        </p:txBody>
      </p:sp>
      <p:pic>
        <p:nvPicPr>
          <p:cNvPr id="4" name="Tijdelijke aanduiding voor inhou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2166" y="3129279"/>
            <a:ext cx="2281656" cy="328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0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346075"/>
            <a:ext cx="8099425" cy="1169551"/>
          </a:xfrm>
        </p:spPr>
        <p:txBody>
          <a:bodyPr/>
          <a:lstStyle/>
          <a:p>
            <a:r>
              <a:rPr lang="nl-NL" dirty="0" smtClean="0"/>
              <a:t>Bouwstenen voor een gedragscode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8638" y="1778318"/>
            <a:ext cx="8099425" cy="3323987"/>
          </a:xfrm>
        </p:spPr>
        <p:txBody>
          <a:bodyPr/>
          <a:lstStyle/>
          <a:p>
            <a:r>
              <a:rPr lang="nl-NL" dirty="0" smtClean="0"/>
              <a:t>Snel komen tot één gezamenlijke deskundige op gebied van diagnose en van blootstelling</a:t>
            </a:r>
          </a:p>
          <a:p>
            <a:r>
              <a:rPr lang="nl-NL" dirty="0" smtClean="0"/>
              <a:t>Uitschrijven één uniforme werkwijze;</a:t>
            </a:r>
          </a:p>
          <a:p>
            <a:pPr lvl="1"/>
            <a:r>
              <a:rPr lang="nl-NL" dirty="0" smtClean="0"/>
              <a:t>Hoe gegevens feitencomplex verzamelen</a:t>
            </a:r>
          </a:p>
          <a:p>
            <a:pPr lvl="1"/>
            <a:r>
              <a:rPr lang="nl-NL" dirty="0" smtClean="0"/>
              <a:t>Hoe causaal verband aantonen</a:t>
            </a:r>
          </a:p>
          <a:p>
            <a:pPr lvl="1"/>
            <a:r>
              <a:rPr lang="nl-NL" dirty="0" smtClean="0"/>
              <a:t>Hoe schadebedrag vaststellen</a:t>
            </a:r>
          </a:p>
          <a:p>
            <a:pPr lvl="1"/>
            <a:r>
              <a:rPr lang="nl-NL" dirty="0" smtClean="0"/>
              <a:t>Normen voor behandeltijd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0" y="4549591"/>
            <a:ext cx="2389823" cy="159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8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Beren op de 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8638" y="1341438"/>
            <a:ext cx="8099425" cy="2991588"/>
          </a:xfrm>
        </p:spPr>
        <p:txBody>
          <a:bodyPr/>
          <a:lstStyle/>
          <a:p>
            <a:r>
              <a:rPr lang="nl-NL" dirty="0" smtClean="0"/>
              <a:t>Een gedragscode is geen instituut; om het niet vrijblijvend laten zijn moet gecheckt kunnen worden of de code is gevolgd. Rol voor LSR?</a:t>
            </a:r>
          </a:p>
          <a:p>
            <a:r>
              <a:rPr lang="nl-NL" dirty="0" smtClean="0"/>
              <a:t>Veel kwesties hebben te maken met specifieke aspecten van een beroepsziekte. Zouden er gedragscodes voor meest voorkomende beroepsziektes moeten worden gemaakt?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43" y="4744189"/>
            <a:ext cx="2878589" cy="1281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8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</a:rPr>
              <a:t>Inleiding</a:t>
            </a:r>
          </a:p>
        </p:txBody>
      </p:sp>
      <p:sp>
        <p:nvSpPr>
          <p:cNvPr id="14338" name="Tijdelijke aanduiding voor inhoud 2"/>
          <p:cNvSpPr>
            <a:spLocks noGrp="1"/>
          </p:cNvSpPr>
          <p:nvPr>
            <p:ph idx="1"/>
          </p:nvPr>
        </p:nvSpPr>
        <p:spPr>
          <a:xfrm>
            <a:off x="528638" y="1341438"/>
            <a:ext cx="8099425" cy="27422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Arial" pitchFamily="34" charset="0"/>
              </a:rPr>
              <a:t>Het verschijnsel beroepsziekten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Arial" pitchFamily="34" charset="0"/>
              </a:rPr>
              <a:t>Schadevergoeding bij beroepsziekten, de problemen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Arial" pitchFamily="34" charset="0"/>
              </a:rPr>
              <a:t>De regulering rond schadevergoeding bij asbestziekten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Arial" pitchFamily="34" charset="0"/>
              </a:rPr>
              <a:t>Bouwstenen voor een gedragscode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Werken is gezond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r="24827"/>
          <a:stretch/>
        </p:blipFill>
        <p:spPr>
          <a:xfrm>
            <a:off x="1420371" y="1379873"/>
            <a:ext cx="3157979" cy="47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Werken is gezond, maar niet altijd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r="24827"/>
          <a:stretch/>
        </p:blipFill>
        <p:spPr>
          <a:xfrm>
            <a:off x="1420371" y="1379873"/>
            <a:ext cx="3157979" cy="471267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64" y="1379873"/>
            <a:ext cx="3157980" cy="47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Risico’s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8320088" y="6362700"/>
            <a:ext cx="46831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6B5D7E-B3CA-4931-BA31-7B6AD40F6BE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3312839506"/>
              </p:ext>
            </p:extLst>
          </p:nvPr>
        </p:nvGraphicFramePr>
        <p:xfrm>
          <a:off x="611560" y="1397000"/>
          <a:ext cx="75608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8244408" y="4665692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%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11560" y="6437210"/>
            <a:ext cx="1704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Arbouw 2012. N = 32.600 </a:t>
            </a:r>
          </a:p>
        </p:txBody>
      </p:sp>
      <p:pic>
        <p:nvPicPr>
          <p:cNvPr id="8" name="Afbeelding 8" descr="201214-6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3967"/>
            <a:ext cx="2304256" cy="1583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2970000" y="6437210"/>
            <a:ext cx="3060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UTA: </a:t>
            </a:r>
            <a:r>
              <a:rPr lang="nl-NL" sz="1000" dirty="0" smtClean="0"/>
              <a:t>uitvoerend, technisch en administratief personeel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4965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Klachten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8320088" y="6362700"/>
            <a:ext cx="46831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6B5D7E-B3CA-4931-BA31-7B6AD40F6BE6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5171707"/>
              </p:ext>
            </p:extLst>
          </p:nvPr>
        </p:nvGraphicFramePr>
        <p:xfrm>
          <a:off x="611560" y="1397000"/>
          <a:ext cx="75608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8316416" y="4667001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%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9551" y="6446343"/>
            <a:ext cx="1704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Arbouw 2012. N = 32.600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045693"/>
            <a:ext cx="1960911" cy="140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/>
          <p:cNvSpPr txBox="1"/>
          <p:nvPr/>
        </p:nvSpPr>
        <p:spPr>
          <a:xfrm>
            <a:off x="2782949" y="6455459"/>
            <a:ext cx="3060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UTA: </a:t>
            </a:r>
            <a:r>
              <a:rPr lang="nl-NL" sz="1000" dirty="0" smtClean="0"/>
              <a:t>uitvoerend, technisch en administratief personeel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5602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Schadevergoeding?</a:t>
            </a:r>
            <a:endParaRPr lang="nl-NL" dirty="0"/>
          </a:p>
        </p:txBody>
      </p:sp>
      <p:sp>
        <p:nvSpPr>
          <p:cNvPr id="8" name="AutoShape 2" descr="Afbeeldingsresultaat voor tijdbom"/>
          <p:cNvSpPr>
            <a:spLocks noChangeAspect="1" noChangeArrowheads="1"/>
          </p:cNvSpPr>
          <p:nvPr/>
        </p:nvSpPr>
        <p:spPr bwMode="auto">
          <a:xfrm>
            <a:off x="-18854" y="-705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" y="1365583"/>
            <a:ext cx="7029938" cy="4674161"/>
          </a:xfrm>
        </p:spPr>
      </p:pic>
      <p:sp>
        <p:nvSpPr>
          <p:cNvPr id="5" name="Ovaal bijschrift 4"/>
          <p:cNvSpPr/>
          <p:nvPr/>
        </p:nvSpPr>
        <p:spPr>
          <a:xfrm>
            <a:off x="1687398" y="1365582"/>
            <a:ext cx="3667027" cy="1330483"/>
          </a:xfrm>
          <a:prstGeom prst="wedgeEllipseCallout">
            <a:avLst>
              <a:gd name="adj1" fmla="val 29796"/>
              <a:gd name="adj2" fmla="val 847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 lever mijn schadevergoeding graag in, als ik mijn gezondheid er weer voor terug krijg.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9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Betekenis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62143"/>
              </p:ext>
            </p:extLst>
          </p:nvPr>
        </p:nvGraphicFramePr>
        <p:xfrm>
          <a:off x="528638" y="2020168"/>
          <a:ext cx="8099425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24207" y="1442301"/>
            <a:ext cx="7812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/>
              <a:t>Welke betekenis geeft u persoonlijk vooral aan de toekenning van de financiële vergoeding?</a:t>
            </a:r>
            <a:endParaRPr lang="nl-NL" i="1" dirty="0"/>
          </a:p>
        </p:txBody>
      </p:sp>
      <p:sp>
        <p:nvSpPr>
          <p:cNvPr id="8" name="Tekstvak 7"/>
          <p:cNvSpPr txBox="1"/>
          <p:nvPr/>
        </p:nvSpPr>
        <p:spPr>
          <a:xfrm flipH="1">
            <a:off x="8577126" y="3773554"/>
            <a:ext cx="101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%</a:t>
            </a:r>
            <a:endParaRPr lang="nl-NL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528638" y="4306882"/>
            <a:ext cx="2246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IAS, Belevingsonderzoek 2017. N= </a:t>
            </a:r>
            <a:r>
              <a:rPr lang="nl-NL" sz="1000" dirty="0" smtClean="0"/>
              <a:t>283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7640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346075"/>
            <a:ext cx="8099425" cy="1169551"/>
          </a:xfrm>
        </p:spPr>
        <p:txBody>
          <a:bodyPr/>
          <a:lstStyle/>
          <a:p>
            <a:r>
              <a:rPr lang="nl-NL" dirty="0" smtClean="0"/>
              <a:t>Ontwikkeling claims beroepsziekten in NL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8638" y="1676718"/>
            <a:ext cx="8099425" cy="3998018"/>
          </a:xfrm>
        </p:spPr>
        <p:txBody>
          <a:bodyPr/>
          <a:lstStyle/>
          <a:p>
            <a:r>
              <a:rPr lang="nl-NL" dirty="0" smtClean="0"/>
              <a:t>Het valt reuze mee </a:t>
            </a:r>
          </a:p>
          <a:p>
            <a:pPr lvl="1"/>
            <a:r>
              <a:rPr lang="nl-NL" sz="2000" dirty="0" smtClean="0"/>
              <a:t>25.000 beroepsziektes per jaar</a:t>
            </a:r>
          </a:p>
          <a:p>
            <a:pPr lvl="1"/>
            <a:r>
              <a:rPr lang="nl-NL" sz="2000" dirty="0" smtClean="0"/>
              <a:t>4.500 potentiële claims</a:t>
            </a:r>
          </a:p>
          <a:p>
            <a:pPr lvl="1"/>
            <a:r>
              <a:rPr lang="nl-NL" sz="2000" dirty="0" smtClean="0"/>
              <a:t>500 à 700 claims</a:t>
            </a:r>
          </a:p>
          <a:p>
            <a:pPr lvl="1"/>
            <a:r>
              <a:rPr lang="nl-NL" sz="2000" dirty="0" smtClean="0"/>
              <a:t>50 à 60 juridische procedures </a:t>
            </a:r>
            <a:r>
              <a:rPr lang="nl-NL" sz="1100" dirty="0" smtClean="0"/>
              <a:t>(bron HSI 2011)</a:t>
            </a:r>
          </a:p>
          <a:p>
            <a:r>
              <a:rPr lang="nl-NL" dirty="0" smtClean="0"/>
              <a:t>Het is </a:t>
            </a:r>
            <a:r>
              <a:rPr lang="nl-NL" dirty="0"/>
              <a:t>buitengewoon </a:t>
            </a:r>
            <a:r>
              <a:rPr lang="nl-NL" dirty="0" smtClean="0"/>
              <a:t>lastig</a:t>
            </a:r>
          </a:p>
          <a:p>
            <a:pPr lvl="1"/>
            <a:r>
              <a:rPr lang="nl-NL" sz="2000" dirty="0"/>
              <a:t>Multifactoriële problematiek</a:t>
            </a:r>
          </a:p>
          <a:p>
            <a:pPr lvl="1"/>
            <a:r>
              <a:rPr lang="nl-NL" sz="2000" dirty="0"/>
              <a:t>Stellingenoorlog van deskundigen</a:t>
            </a:r>
          </a:p>
          <a:p>
            <a:pPr lvl="1"/>
            <a:r>
              <a:rPr lang="nl-NL" sz="2000" dirty="0"/>
              <a:t>Enorm tijdverloop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9474"/>
          <a:stretch/>
        </p:blipFill>
        <p:spPr>
          <a:xfrm>
            <a:off x="6031606" y="3290748"/>
            <a:ext cx="2909194" cy="262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0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ASB-3290-Template powerpoint_v3 kopie">
  <a:themeElements>
    <a:clrScheme name="instituut asbest">
      <a:dk1>
        <a:srgbClr val="0C0B0B"/>
      </a:dk1>
      <a:lt1>
        <a:sysClr val="window" lastClr="FFFFFF"/>
      </a:lt1>
      <a:dk2>
        <a:srgbClr val="0C0B0B"/>
      </a:dk2>
      <a:lt2>
        <a:srgbClr val="FFFFFE"/>
      </a:lt2>
      <a:accent1>
        <a:srgbClr val="E47823"/>
      </a:accent1>
      <a:accent2>
        <a:srgbClr val="FFFFF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IASB-3290-Template powerpoint_v3 kopie</Template>
  <TotalTime>1687</TotalTime>
  <Words>391</Words>
  <Application>Microsoft Office PowerPoint</Application>
  <PresentationFormat>Diavoorstelling (4:3)</PresentationFormat>
  <Paragraphs>66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MS PGothic</vt:lpstr>
      <vt:lpstr>Arial</vt:lpstr>
      <vt:lpstr>Calibri</vt:lpstr>
      <vt:lpstr>IASB-3290-Template powerpoint_v3 kopie</vt:lpstr>
      <vt:lpstr>PowerPoint-presentatie</vt:lpstr>
      <vt:lpstr>Inleiding</vt:lpstr>
      <vt:lpstr>Werken is gezond</vt:lpstr>
      <vt:lpstr>Werken is gezond, maar niet altijd</vt:lpstr>
      <vt:lpstr>Risico’s</vt:lpstr>
      <vt:lpstr>Klachten</vt:lpstr>
      <vt:lpstr>Schadevergoeding?</vt:lpstr>
      <vt:lpstr>Betekenis</vt:lpstr>
      <vt:lpstr>Ontwikkeling claims beroepsziekten in NL</vt:lpstr>
      <vt:lpstr>Belangrijkste problemen</vt:lpstr>
      <vt:lpstr>Het Nederlands stelsel voor asbestslachtoffers</vt:lpstr>
      <vt:lpstr>Het IAS in de praktijk</vt:lpstr>
      <vt:lpstr>Bouwstenen voor een gedragscode</vt:lpstr>
      <vt:lpstr>Beren op de weg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aarendonk</dc:creator>
  <cp:lastModifiedBy>Plooij-van Vliet, Sonja</cp:lastModifiedBy>
  <cp:revision>136</cp:revision>
  <dcterms:created xsi:type="dcterms:W3CDTF">2016-06-02T13:57:44Z</dcterms:created>
  <dcterms:modified xsi:type="dcterms:W3CDTF">2018-04-23T06:23:10Z</dcterms:modified>
</cp:coreProperties>
</file>