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805" autoAdjust="0"/>
  </p:normalViewPr>
  <p:slideViewPr>
    <p:cSldViewPr>
      <p:cViewPr varScale="1">
        <p:scale>
          <a:sx n="54" d="100"/>
          <a:sy n="54" d="100"/>
        </p:scale>
        <p:origin x="245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B6C54A-FFD8-4A73-9295-EA08C2DA0830}" type="datetimeFigureOut">
              <a:rPr lang="nl-NL" smtClean="0"/>
              <a:t>9-11-2017</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35A017-15CF-4A09-93FD-912BFC0B4673}" type="slidenum">
              <a:rPr lang="nl-NL" smtClean="0"/>
              <a:t>‹nr.›</a:t>
            </a:fld>
            <a:endParaRPr lang="nl-NL"/>
          </a:p>
        </p:txBody>
      </p:sp>
    </p:spTree>
    <p:extLst>
      <p:ext uri="{BB962C8B-B14F-4D97-AF65-F5344CB8AC3E}">
        <p14:creationId xmlns:p14="http://schemas.microsoft.com/office/powerpoint/2010/main" val="2114041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Doel</a:t>
            </a:r>
          </a:p>
          <a:p>
            <a:r>
              <a:rPr lang="nl-NL" dirty="0"/>
              <a:t>Normering in de vorm van De Letselschade Richtlijnen schept duidelijkheid bij de letselschadebehandeling.  De richtlijnen maken voor alle betrokkenen inzichtelijk wat de gangbare bedragen, termijnen en uitgangspunten voor een berekening van de letselschade zijn.</a:t>
            </a:r>
          </a:p>
          <a:p>
            <a:r>
              <a:rPr lang="nl-NL" dirty="0"/>
              <a:t>Dankzij de richtlijnen hebben mensen met letselschade eerder zekerheid over bijvoorbeeld huishoudelijke hulp en vergoeding van de extra kosten bij een ziekenhuisopname. Zij krijgen greep hebben op hun situatie en kunnen zich daardoor beter concentreren op herstel en re-integratie.</a:t>
            </a:r>
          </a:p>
          <a:p>
            <a:r>
              <a:rPr lang="nl-NL" dirty="0"/>
              <a:t>Voor wie beroepsmatig bij het regelen van letselschade is betrokken, vormen de richtlijnen nuttige hulpmiddelen. De inhoud van de richtlijnen voorkomt onnodige en tijdrovende discussies over details. De schaderegeling verloopt daardoor soepeler en vlotter</a:t>
            </a:r>
          </a:p>
          <a:p>
            <a:endParaRPr lang="nl-NL" dirty="0"/>
          </a:p>
          <a:p>
            <a:endParaRPr lang="nl-NL" dirty="0"/>
          </a:p>
          <a:p>
            <a:r>
              <a:rPr lang="nl-NL" b="1" dirty="0"/>
              <a:t>Werkgroep Normering</a:t>
            </a:r>
          </a:p>
          <a:p>
            <a:r>
              <a:rPr lang="nl-NL" dirty="0"/>
              <a:t>De Letselschade Richtlijnen geven houvast aan mensen met letselschade. De Werkgroep Normering ontwikkelt en beheert richtlijnen.</a:t>
            </a:r>
          </a:p>
          <a:p>
            <a:r>
              <a:rPr lang="nl-NL" dirty="0"/>
              <a:t>In de Werkgroep Normering zitten vakspecialisten van de organisaties uit het Platformoverleg van De Letselschade Raad. De leden van de werkgroep evalueren de bestaande richtlijnen en adviseren het Platformoverleg over eventuele aanpassing van de regelingen. Tevens ontwikkelt de werkgroep voorstellen voor nieuwe richtlijnen.</a:t>
            </a:r>
          </a:p>
          <a:p>
            <a:r>
              <a:rPr lang="nl-NL" b="1" dirty="0"/>
              <a:t>Doel</a:t>
            </a:r>
          </a:p>
          <a:p>
            <a:r>
              <a:rPr lang="nl-NL" dirty="0"/>
              <a:t>Normering in de vorm van De Letselschade Richtlijnen schept duidelijkheid bij de letselschadebehandeling.  De richtlijnen maken voor alle betrokkenen inzichtelijk wat de gangbare bedragen, termijnen en uitgangspunten voor een berekening van de letselschade zijn.</a:t>
            </a:r>
          </a:p>
          <a:p>
            <a:r>
              <a:rPr lang="nl-NL" dirty="0"/>
              <a:t>Dankzij de richtlijnen hebben mensen met letselschade eerder zekerheid over bijvoorbeeld huishoudelijke hulp en vergoeding van de extra kosten bij een ziekenhuisopname. Zij krijgen greep hebben op hun situatie en kunnen zich daardoor beter concentreren op herstel en re-integratie.</a:t>
            </a:r>
          </a:p>
          <a:p>
            <a:r>
              <a:rPr lang="nl-NL" dirty="0"/>
              <a:t>Voor wie beroepsmatig bij het regelen van letselschade is betrokken, vormen de richtlijnen nuttige hulpmiddelen. De inhoud van de richtlijnen voorkomt onnodige en tijdrovende discussies over details. De schaderegeling verloopt daardoor soepeler en vlotter.</a:t>
            </a:r>
          </a:p>
          <a:p>
            <a:r>
              <a:rPr lang="nl-NL" b="1" dirty="0"/>
              <a:t>Werkwijze</a:t>
            </a:r>
          </a:p>
          <a:p>
            <a:r>
              <a:rPr lang="nl-NL" dirty="0"/>
              <a:t>De leden van de werkgroep ontwikkelen richtlijnen volgens een vaste werkmethodiek. Gedurende de ontwikkeling wordt steeds afgestemd met de eigen achterbannen. Daardoor wordt het draagvlak voor nieuwe richtlijnen verzekerd.</a:t>
            </a:r>
          </a:p>
          <a:p>
            <a:r>
              <a:rPr lang="nl-NL" dirty="0"/>
              <a:t> </a:t>
            </a:r>
          </a:p>
          <a:p>
            <a:r>
              <a:rPr lang="nl-NL" b="1" dirty="0"/>
              <a:t>Samenstelling werkgroep</a:t>
            </a:r>
          </a:p>
          <a:p>
            <a:r>
              <a:rPr lang="nl-NL" dirty="0">
                <a:effectLst/>
              </a:rPr>
              <a:t>mr. Rianka Rijnhout, (Universiteit Utrecht) voorzitter</a:t>
            </a:r>
          </a:p>
          <a:p>
            <a:r>
              <a:rPr lang="nl-NL" dirty="0">
                <a:effectLst/>
              </a:rPr>
              <a:t>Peter van den </a:t>
            </a:r>
            <a:r>
              <a:rPr lang="nl-NL" dirty="0" err="1">
                <a:effectLst/>
              </a:rPr>
              <a:t>Bedem</a:t>
            </a:r>
            <a:r>
              <a:rPr lang="nl-NL" dirty="0">
                <a:effectLst/>
              </a:rPr>
              <a:t>, (</a:t>
            </a:r>
            <a:r>
              <a:rPr lang="nl-NL" dirty="0" err="1">
                <a:effectLst/>
              </a:rPr>
              <a:t>Nivre</a:t>
            </a:r>
            <a:r>
              <a:rPr lang="nl-NL" dirty="0">
                <a:effectLst/>
              </a:rPr>
              <a:t>)</a:t>
            </a:r>
          </a:p>
          <a:p>
            <a:r>
              <a:rPr lang="nl-NL" dirty="0">
                <a:effectLst/>
              </a:rPr>
              <a:t>mr. Jeroen Boer (aansprakelijkheidsverzekeraars)</a:t>
            </a:r>
          </a:p>
          <a:p>
            <a:r>
              <a:rPr lang="nl-NL" dirty="0">
                <a:effectLst/>
              </a:rPr>
              <a:t>mr. </a:t>
            </a:r>
            <a:r>
              <a:rPr lang="nl-NL" dirty="0" err="1">
                <a:effectLst/>
              </a:rPr>
              <a:t>Hieron</a:t>
            </a:r>
            <a:r>
              <a:rPr lang="nl-NL" dirty="0">
                <a:effectLst/>
              </a:rPr>
              <a:t> van der Hoeven (aansprakelijkheidsverzekeraars)</a:t>
            </a:r>
          </a:p>
          <a:p>
            <a:r>
              <a:rPr lang="nl-NL" dirty="0">
                <a:effectLst/>
              </a:rPr>
              <a:t>mr. Ralph Keijzer (aansprakelijkheidsverzekeraars)</a:t>
            </a:r>
          </a:p>
          <a:p>
            <a:r>
              <a:rPr lang="nl-NL" dirty="0">
                <a:effectLst/>
              </a:rPr>
              <a:t>mr. Jolanda Broeders (advocaat)</a:t>
            </a:r>
          </a:p>
          <a:p>
            <a:r>
              <a:rPr lang="nl-NL" dirty="0">
                <a:effectLst/>
              </a:rPr>
              <a:t>mr. </a:t>
            </a:r>
            <a:r>
              <a:rPr lang="nl-NL" dirty="0" err="1">
                <a:effectLst/>
              </a:rPr>
              <a:t>Inkie</a:t>
            </a:r>
            <a:r>
              <a:rPr lang="nl-NL" dirty="0">
                <a:effectLst/>
              </a:rPr>
              <a:t> Stoop (NIS)</a:t>
            </a:r>
          </a:p>
          <a:p>
            <a:r>
              <a:rPr lang="nl-NL" dirty="0">
                <a:effectLst/>
              </a:rPr>
              <a:t>mr. Marieke van Werkhoven (DLR, secretaris)</a:t>
            </a:r>
          </a:p>
          <a:p>
            <a:r>
              <a:rPr lang="nl-NL" dirty="0">
                <a:effectLst/>
              </a:rPr>
              <a:t>dhr. Fred Zwarts (NLE)</a:t>
            </a:r>
          </a:p>
          <a:p>
            <a:r>
              <a:rPr lang="nl-NL" dirty="0">
                <a:effectLst/>
              </a:rPr>
              <a:t>mr. Ingrid van der </a:t>
            </a:r>
            <a:r>
              <a:rPr lang="nl-NL" dirty="0" err="1">
                <a:effectLst/>
              </a:rPr>
              <a:t>Zwet</a:t>
            </a:r>
            <a:r>
              <a:rPr lang="nl-NL" dirty="0">
                <a:effectLst/>
              </a:rPr>
              <a:t> (</a:t>
            </a:r>
            <a:r>
              <a:rPr lang="nl-NL" dirty="0" err="1">
                <a:effectLst/>
              </a:rPr>
              <a:t>rechtsbijstandverzekeraars</a:t>
            </a:r>
            <a:r>
              <a:rPr lang="nl-NL" dirty="0">
                <a:effectLst/>
              </a:rPr>
              <a:t>)</a:t>
            </a:r>
          </a:p>
          <a:p>
            <a:r>
              <a:rPr lang="nl-NL" dirty="0">
                <a:effectLst/>
              </a:rPr>
              <a:t>mr. Marcel </a:t>
            </a:r>
            <a:r>
              <a:rPr lang="nl-NL" dirty="0" err="1">
                <a:effectLst/>
              </a:rPr>
              <a:t>Garst</a:t>
            </a:r>
            <a:r>
              <a:rPr lang="nl-NL" dirty="0">
                <a:effectLst/>
              </a:rPr>
              <a:t> (FSO)</a:t>
            </a:r>
          </a:p>
          <a:p>
            <a:r>
              <a:rPr lang="nl-NL" b="1" dirty="0">
                <a:effectLst/>
              </a:rPr>
              <a:t>Adviseurs van de werkgroep</a:t>
            </a:r>
            <a:endParaRPr lang="nl-NL" dirty="0">
              <a:effectLst/>
            </a:endParaRPr>
          </a:p>
          <a:p>
            <a:r>
              <a:rPr lang="nl-NL" dirty="0">
                <a:effectLst/>
              </a:rPr>
              <a:t>ing. Erik-Jan Bakker, rekenkundige</a:t>
            </a:r>
          </a:p>
          <a:p>
            <a:r>
              <a:rPr lang="nl-NL" dirty="0">
                <a:effectLst/>
              </a:rPr>
              <a:t>drs. </a:t>
            </a:r>
            <a:r>
              <a:rPr lang="nl-NL" dirty="0" err="1">
                <a:effectLst/>
              </a:rPr>
              <a:t>Petr</a:t>
            </a:r>
            <a:r>
              <a:rPr lang="nl-NL" dirty="0">
                <a:effectLst/>
              </a:rPr>
              <a:t> </a:t>
            </a:r>
            <a:r>
              <a:rPr lang="nl-NL" dirty="0" err="1">
                <a:effectLst/>
              </a:rPr>
              <a:t>Pliva</a:t>
            </a:r>
            <a:r>
              <a:rPr lang="nl-NL" dirty="0">
                <a:effectLst/>
              </a:rPr>
              <a:t>, medisch adviseur</a:t>
            </a:r>
          </a:p>
          <a:p>
            <a:r>
              <a:rPr lang="nl-NL" dirty="0">
                <a:effectLst/>
              </a:rPr>
              <a:t>Ton van Summeren, arbeidsdeskundige</a:t>
            </a:r>
          </a:p>
          <a:p>
            <a:endParaRPr lang="nl-NL" dirty="0"/>
          </a:p>
        </p:txBody>
      </p:sp>
      <p:sp>
        <p:nvSpPr>
          <p:cNvPr id="4" name="Tijdelijke aanduiding voor dianummer 3"/>
          <p:cNvSpPr>
            <a:spLocks noGrp="1"/>
          </p:cNvSpPr>
          <p:nvPr>
            <p:ph type="sldNum" sz="quarter" idx="10"/>
          </p:nvPr>
        </p:nvSpPr>
        <p:spPr/>
        <p:txBody>
          <a:bodyPr/>
          <a:lstStyle/>
          <a:p>
            <a:fld id="{1035A017-15CF-4A09-93FD-912BFC0B4673}" type="slidenum">
              <a:rPr lang="nl-NL" smtClean="0"/>
              <a:t>2</a:t>
            </a:fld>
            <a:endParaRPr lang="nl-NL"/>
          </a:p>
        </p:txBody>
      </p:sp>
    </p:spTree>
    <p:extLst>
      <p:ext uri="{BB962C8B-B14F-4D97-AF65-F5344CB8AC3E}">
        <p14:creationId xmlns:p14="http://schemas.microsoft.com/office/powerpoint/2010/main" val="226937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1" u="sng" kern="1200" dirty="0">
                <a:solidFill>
                  <a:schemeClr val="tx1"/>
                </a:solidFill>
                <a:effectLst/>
                <a:latin typeface="+mn-lt"/>
                <a:ea typeface="+mn-ea"/>
                <a:cs typeface="+mn-cs"/>
              </a:rPr>
              <a:t>Stap 2: SMART MAKEN</a:t>
            </a:r>
          </a:p>
          <a:p>
            <a:r>
              <a:rPr lang="nl-NL" sz="1200" b="1" kern="1200" dirty="0">
                <a:solidFill>
                  <a:schemeClr val="tx1"/>
                </a:solidFill>
                <a:effectLst/>
                <a:latin typeface="+mn-lt"/>
                <a:ea typeface="+mn-ea"/>
                <a:cs typeface="+mn-cs"/>
              </a:rPr>
              <a:t>SPECIFIEK</a:t>
            </a:r>
            <a:r>
              <a:rPr lang="nl-NL" sz="1200" u="none" strike="noStrike"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r>
              <a:rPr lang="nl-NL" sz="1200" u="sng" kern="1200" dirty="0">
                <a:solidFill>
                  <a:schemeClr val="tx1"/>
                </a:solidFill>
                <a:effectLst/>
                <a:latin typeface="+mn-lt"/>
                <a:ea typeface="+mn-ea"/>
                <a:cs typeface="+mn-cs"/>
              </a:rPr>
              <a:t>Eerste probleemanalyse en kennisvergaring</a:t>
            </a:r>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u="sng" kern="1200" dirty="0">
                <a:solidFill>
                  <a:schemeClr val="tx1"/>
                </a:solidFill>
                <a:effectLst/>
                <a:latin typeface="+mn-lt"/>
                <a:ea typeface="+mn-ea"/>
                <a:cs typeface="+mn-cs"/>
              </a:rPr>
              <a:t>Formuleren van doelstellingen</a:t>
            </a:r>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u="sng" kern="1200" dirty="0">
                <a:solidFill>
                  <a:schemeClr val="tx1"/>
                </a:solidFill>
                <a:effectLst/>
                <a:latin typeface="+mn-lt"/>
                <a:ea typeface="+mn-ea"/>
                <a:cs typeface="+mn-cs"/>
              </a:rPr>
              <a:t>Oplossingsrichtingen</a:t>
            </a:r>
            <a:r>
              <a:rPr lang="nl-NL" sz="1200" kern="1200" dirty="0">
                <a:solidFill>
                  <a:schemeClr val="tx1"/>
                </a:solidFill>
                <a:effectLst/>
                <a:latin typeface="+mn-lt"/>
                <a:ea typeface="+mn-ea"/>
                <a:cs typeface="+mn-cs"/>
              </a:rPr>
              <a:t> </a:t>
            </a:r>
          </a:p>
          <a:p>
            <a:r>
              <a:rPr lang="nl-NL" sz="1200" b="1" kern="1200" dirty="0">
                <a:solidFill>
                  <a:schemeClr val="tx1"/>
                </a:solidFill>
                <a:effectLst/>
                <a:latin typeface="+mn-lt"/>
                <a:ea typeface="+mn-ea"/>
                <a:cs typeface="+mn-cs"/>
              </a:rPr>
              <a:t>MEETBAAR</a:t>
            </a:r>
            <a:endParaRPr lang="nl-NL" sz="1200" kern="1200" dirty="0">
              <a:solidFill>
                <a:schemeClr val="tx1"/>
              </a:solidFill>
              <a:effectLst/>
              <a:latin typeface="+mn-lt"/>
              <a:ea typeface="+mn-ea"/>
              <a:cs typeface="+mn-cs"/>
            </a:endParaRPr>
          </a:p>
          <a:p>
            <a:r>
              <a:rPr lang="nl-NL" sz="1200" u="sng" kern="1200" dirty="0">
                <a:solidFill>
                  <a:schemeClr val="tx1"/>
                </a:solidFill>
                <a:effectLst/>
                <a:latin typeface="+mn-lt"/>
                <a:ea typeface="+mn-ea"/>
                <a:cs typeface="+mn-cs"/>
              </a:rPr>
              <a:t>Wezenlijke verbetering?</a:t>
            </a:r>
            <a:endParaRPr lang="nl-NL" sz="1200" kern="1200" dirty="0">
              <a:solidFill>
                <a:schemeClr val="tx1"/>
              </a:solidFill>
              <a:effectLst/>
              <a:latin typeface="+mn-lt"/>
              <a:ea typeface="+mn-ea"/>
              <a:cs typeface="+mn-cs"/>
            </a:endParaRPr>
          </a:p>
          <a:p>
            <a:r>
              <a:rPr lang="nl-NL" u="sng" dirty="0"/>
              <a:t>Verwachte impact?</a:t>
            </a:r>
          </a:p>
          <a:p>
            <a:r>
              <a:rPr lang="nl-NL" sz="1200" b="1" kern="1200" dirty="0">
                <a:solidFill>
                  <a:schemeClr val="tx1"/>
                </a:solidFill>
                <a:effectLst/>
                <a:latin typeface="+mn-lt"/>
                <a:ea typeface="+mn-ea"/>
                <a:cs typeface="+mn-cs"/>
              </a:rPr>
              <a:t>ACCEPTABEL</a:t>
            </a:r>
            <a:r>
              <a:rPr lang="nl-NL" sz="1200" u="none" strike="noStrike"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r>
              <a:rPr lang="nl-NL" sz="1200" u="sng" kern="1200" dirty="0">
                <a:solidFill>
                  <a:schemeClr val="tx1"/>
                </a:solidFill>
                <a:effectLst/>
                <a:latin typeface="+mn-lt"/>
                <a:ea typeface="+mn-ea"/>
                <a:cs typeface="+mn-cs"/>
              </a:rPr>
              <a:t>Kan een oplossing namens De Letselschade Raad op draagvlak rekenen in de achterbannen?</a:t>
            </a:r>
            <a:endParaRPr lang="nl-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REALISTISCH</a:t>
            </a:r>
            <a:endParaRPr lang="nl-NL" sz="1200" kern="1200" dirty="0">
              <a:solidFill>
                <a:schemeClr val="tx1"/>
              </a:solidFill>
              <a:effectLst/>
              <a:latin typeface="+mn-lt"/>
              <a:ea typeface="+mn-ea"/>
              <a:cs typeface="+mn-cs"/>
            </a:endParaRPr>
          </a:p>
          <a:p>
            <a:r>
              <a:rPr lang="nl-NL" sz="1200" u="sng" kern="1200" dirty="0">
                <a:solidFill>
                  <a:schemeClr val="tx1"/>
                </a:solidFill>
                <a:effectLst/>
                <a:latin typeface="+mn-lt"/>
                <a:ea typeface="+mn-ea"/>
                <a:cs typeface="+mn-cs"/>
              </a:rPr>
              <a:t>Werkbaar en betaalbaar?</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kern="1200" dirty="0">
                <a:solidFill>
                  <a:schemeClr val="tx1"/>
                </a:solidFill>
                <a:effectLst/>
                <a:latin typeface="+mn-lt"/>
                <a:ea typeface="+mn-ea"/>
                <a:cs typeface="+mn-cs"/>
              </a:rPr>
              <a:t>TIJDSPAD</a:t>
            </a:r>
            <a:endParaRPr lang="nl-NL" sz="1200" kern="1200" dirty="0">
              <a:solidFill>
                <a:schemeClr val="tx1"/>
              </a:solidFill>
              <a:effectLst/>
              <a:latin typeface="+mn-lt"/>
              <a:ea typeface="+mn-ea"/>
              <a:cs typeface="+mn-cs"/>
            </a:endParaRPr>
          </a:p>
          <a:p>
            <a:endParaRPr lang="nl-NL" u="sng" dirty="0"/>
          </a:p>
          <a:p>
            <a:r>
              <a:rPr lang="nl-NL" i="1" u="sng" dirty="0"/>
              <a:t>Stap 3</a:t>
            </a:r>
          </a:p>
          <a:p>
            <a:r>
              <a:rPr lang="nl-NL" sz="1200" kern="1200" dirty="0">
                <a:solidFill>
                  <a:schemeClr val="tx1"/>
                </a:solidFill>
                <a:effectLst/>
                <a:latin typeface="+mn-lt"/>
                <a:ea typeface="+mn-ea"/>
                <a:cs typeface="+mn-cs"/>
              </a:rPr>
              <a:t>Vroeg in het normeringsproces worden de achterbannen geraadpleegd om:</a:t>
            </a:r>
          </a:p>
          <a:p>
            <a:pPr marL="171450" lvl="0" indent="-171450" fontAlgn="base">
              <a:buFont typeface="Arial" panose="020B0604020202020204" pitchFamily="34" charset="0"/>
              <a:buChar char="•"/>
            </a:pPr>
            <a:r>
              <a:rPr lang="nl-NL" sz="1200" u="none" strike="noStrike" kern="1200" dirty="0">
                <a:solidFill>
                  <a:schemeClr val="tx1"/>
                </a:solidFill>
                <a:effectLst/>
                <a:latin typeface="+mn-lt"/>
                <a:ea typeface="+mn-ea"/>
                <a:cs typeface="+mn-cs"/>
              </a:rPr>
              <a:t>Informatie over de voorgenomen normering te geven;</a:t>
            </a:r>
          </a:p>
          <a:p>
            <a:pPr marL="171450" lvl="0" indent="-171450" fontAlgn="base">
              <a:buFont typeface="Arial" panose="020B0604020202020204" pitchFamily="34" charset="0"/>
              <a:buChar char="•"/>
            </a:pPr>
            <a:r>
              <a:rPr lang="nl-NL" sz="1200" u="none" strike="noStrike" kern="1200" dirty="0">
                <a:solidFill>
                  <a:schemeClr val="tx1"/>
                </a:solidFill>
                <a:effectLst/>
                <a:latin typeface="+mn-lt"/>
                <a:ea typeface="+mn-ea"/>
                <a:cs typeface="+mn-cs"/>
              </a:rPr>
              <a:t>Aanwezige belangen te inventariseren;</a:t>
            </a:r>
          </a:p>
          <a:p>
            <a:pPr marL="171450" lvl="0" indent="-171450" fontAlgn="base">
              <a:buFont typeface="Arial" panose="020B0604020202020204" pitchFamily="34" charset="0"/>
              <a:buChar char="•"/>
            </a:pPr>
            <a:r>
              <a:rPr lang="nl-NL" sz="1200" u="none" strike="noStrike" kern="1200" dirty="0">
                <a:solidFill>
                  <a:schemeClr val="tx1"/>
                </a:solidFill>
                <a:effectLst/>
                <a:latin typeface="+mn-lt"/>
                <a:ea typeface="+mn-ea"/>
                <a:cs typeface="+mn-cs"/>
              </a:rPr>
              <a:t>Input te vragen om de probleemanalyse en mogelijke oplossingen te verrijken;</a:t>
            </a:r>
          </a:p>
          <a:p>
            <a:pPr marL="171450" lvl="0" indent="-171450" fontAlgn="base">
              <a:buFont typeface="Arial" panose="020B0604020202020204" pitchFamily="34" charset="0"/>
              <a:buChar char="•"/>
            </a:pPr>
            <a:r>
              <a:rPr lang="nl-NL" sz="1200" u="none" strike="noStrike" kern="1200" dirty="0">
                <a:solidFill>
                  <a:schemeClr val="tx1"/>
                </a:solidFill>
                <a:effectLst/>
                <a:latin typeface="+mn-lt"/>
                <a:ea typeface="+mn-ea"/>
                <a:cs typeface="+mn-cs"/>
              </a:rPr>
              <a:t>Een eerste indruk te krijgen van het draagvlak op inhoud en proces;</a:t>
            </a:r>
          </a:p>
          <a:p>
            <a:pPr marL="171450" lvl="0" indent="-171450" fontAlgn="base">
              <a:buFont typeface="Arial" panose="020B0604020202020204" pitchFamily="34" charset="0"/>
              <a:buChar char="•"/>
            </a:pPr>
            <a:r>
              <a:rPr lang="nl-NL" sz="1200" u="none" strike="noStrike" kern="1200" dirty="0">
                <a:solidFill>
                  <a:schemeClr val="tx1"/>
                </a:solidFill>
                <a:effectLst/>
                <a:latin typeface="+mn-lt"/>
                <a:ea typeface="+mn-ea"/>
                <a:cs typeface="+mn-cs"/>
              </a:rPr>
              <a:t>Te anticiperen op eventuele weerstanden;</a:t>
            </a:r>
          </a:p>
          <a:p>
            <a:pPr marL="171450" indent="-171450">
              <a:buFont typeface="Arial" panose="020B0604020202020204" pitchFamily="34" charset="0"/>
              <a:buChar char="•"/>
            </a:pPr>
            <a:r>
              <a:rPr lang="nl-NL" sz="1200" kern="1200" dirty="0">
                <a:solidFill>
                  <a:schemeClr val="tx1"/>
                </a:solidFill>
                <a:effectLst/>
                <a:latin typeface="+mn-lt"/>
                <a:ea typeface="+mn-ea"/>
                <a:cs typeface="+mn-cs"/>
              </a:rPr>
              <a:t>Het Platformoverleg wordt over deze stap geïnformeerd.</a:t>
            </a:r>
          </a:p>
          <a:p>
            <a:endParaRPr lang="nl-NL" i="1" u="sng" dirty="0"/>
          </a:p>
          <a:p>
            <a:r>
              <a:rPr lang="nl-NL" i="1" u="sng" dirty="0"/>
              <a:t>Stap 4</a:t>
            </a:r>
          </a:p>
          <a:p>
            <a:r>
              <a:rPr lang="nl-NL" sz="1200" kern="1200" dirty="0">
                <a:solidFill>
                  <a:schemeClr val="tx1"/>
                </a:solidFill>
                <a:effectLst/>
                <a:latin typeface="+mn-lt"/>
                <a:ea typeface="+mn-ea"/>
                <a:cs typeface="+mn-cs"/>
              </a:rPr>
              <a:t>Het positieve SMART-advies wordt met de uitkomst van de raadpleging aan het Platformoverleg gezonden met het verzoek om input en feedback te geven op het SMART-advies en om commitment op zowel de inhoud als het proces van normering te verkrijgen.</a:t>
            </a:r>
          </a:p>
          <a:p>
            <a:endParaRPr lang="nl-NL" sz="1200" i="0" u="none" kern="1200" dirty="0">
              <a:solidFill>
                <a:schemeClr val="tx1"/>
              </a:solidFill>
              <a:effectLst/>
              <a:latin typeface="+mn-lt"/>
              <a:ea typeface="+mn-ea"/>
              <a:cs typeface="+mn-cs"/>
            </a:endParaRPr>
          </a:p>
          <a:p>
            <a:r>
              <a:rPr lang="nl-NL" sz="1200" i="1" u="sng" kern="1200" dirty="0">
                <a:solidFill>
                  <a:schemeClr val="tx1"/>
                </a:solidFill>
                <a:effectLst/>
                <a:latin typeface="+mn-lt"/>
                <a:ea typeface="+mn-ea"/>
                <a:cs typeface="+mn-cs"/>
              </a:rPr>
              <a:t>Stap 5</a:t>
            </a:r>
          </a:p>
          <a:p>
            <a:r>
              <a:rPr lang="nl-NL" sz="1200" kern="1200" dirty="0">
                <a:solidFill>
                  <a:schemeClr val="tx1"/>
                </a:solidFill>
                <a:effectLst/>
                <a:latin typeface="+mn-lt"/>
                <a:ea typeface="+mn-ea"/>
                <a:cs typeface="+mn-cs"/>
              </a:rPr>
              <a:t>Het SMART-advies is het basisdocument voor de voorgenomen normering. Daarop voortbouwend, en gebruikmakend van de input uit de stappen 3 en 4 verzamelen de </a:t>
            </a:r>
            <a:r>
              <a:rPr lang="nl-NL" sz="1200" kern="1200" dirty="0" err="1">
                <a:solidFill>
                  <a:schemeClr val="tx1"/>
                </a:solidFill>
                <a:effectLst/>
                <a:latin typeface="+mn-lt"/>
                <a:ea typeface="+mn-ea"/>
                <a:cs typeface="+mn-cs"/>
              </a:rPr>
              <a:t>onderwerpeigenaren</a:t>
            </a:r>
            <a:r>
              <a:rPr lang="nl-NL" sz="1200" kern="1200" dirty="0">
                <a:solidFill>
                  <a:schemeClr val="tx1"/>
                </a:solidFill>
                <a:effectLst/>
                <a:latin typeface="+mn-lt"/>
                <a:ea typeface="+mn-ea"/>
                <a:cs typeface="+mn-cs"/>
              </a:rPr>
              <a:t>/leden van het projectteam verdere relevante informatie en verdiepen hun kennis. Indien nodig doen zij daartoe ook een beroep op externe adviseurs, zoals de aan de werkgroep verbonden rekenkundige, medisch adviseur en/of arbeidsdeskundige.</a:t>
            </a:r>
          </a:p>
          <a:p>
            <a:endParaRPr lang="nl-NL" sz="1200" i="0" u="none" kern="1200" dirty="0">
              <a:solidFill>
                <a:schemeClr val="tx1"/>
              </a:solidFill>
              <a:effectLst/>
              <a:latin typeface="+mn-lt"/>
              <a:ea typeface="+mn-ea"/>
              <a:cs typeface="+mn-cs"/>
            </a:endParaRPr>
          </a:p>
          <a:p>
            <a:r>
              <a:rPr lang="nl-NL" sz="1200" i="1" u="sng" kern="1200" dirty="0">
                <a:solidFill>
                  <a:schemeClr val="tx1"/>
                </a:solidFill>
                <a:effectLst/>
                <a:latin typeface="+mn-lt"/>
                <a:ea typeface="+mn-ea"/>
                <a:cs typeface="+mn-cs"/>
              </a:rPr>
              <a:t>Stap 6</a:t>
            </a:r>
          </a:p>
          <a:p>
            <a:r>
              <a:rPr lang="nl-NL" sz="1200" kern="1200" dirty="0">
                <a:solidFill>
                  <a:schemeClr val="tx1"/>
                </a:solidFill>
                <a:effectLst/>
                <a:latin typeface="+mn-lt"/>
                <a:ea typeface="+mn-ea"/>
                <a:cs typeface="+mn-cs"/>
              </a:rPr>
              <a:t>De </a:t>
            </a:r>
            <a:r>
              <a:rPr lang="nl-NL" sz="1200" kern="1200" dirty="0" err="1">
                <a:solidFill>
                  <a:schemeClr val="tx1"/>
                </a:solidFill>
                <a:effectLst/>
                <a:latin typeface="+mn-lt"/>
                <a:ea typeface="+mn-ea"/>
                <a:cs typeface="+mn-cs"/>
              </a:rPr>
              <a:t>onderwerpeigenaren</a:t>
            </a:r>
            <a:r>
              <a:rPr lang="nl-NL" sz="1200" kern="1200" dirty="0">
                <a:solidFill>
                  <a:schemeClr val="tx1"/>
                </a:solidFill>
                <a:effectLst/>
                <a:latin typeface="+mn-lt"/>
                <a:ea typeface="+mn-ea"/>
                <a:cs typeface="+mn-cs"/>
              </a:rPr>
              <a:t>/leden van het projectteam stellen op basis van de voorgaande stappen een eerste voorstel voor de richtlijn op. Zij voorzien het voorstel van een sterkte/zwakteanalyse in steekwoorden en vermelden zo nodig/mogelijk alternatieven.</a:t>
            </a:r>
          </a:p>
          <a:p>
            <a:endParaRPr lang="nl-NL" sz="1200" i="0" u="none" kern="1200" dirty="0">
              <a:solidFill>
                <a:schemeClr val="tx1"/>
              </a:solidFill>
              <a:effectLst/>
              <a:latin typeface="+mn-lt"/>
              <a:ea typeface="+mn-ea"/>
              <a:cs typeface="+mn-cs"/>
            </a:endParaRPr>
          </a:p>
          <a:p>
            <a:r>
              <a:rPr lang="nl-NL" sz="1200" i="1" u="sng" kern="1200" dirty="0">
                <a:solidFill>
                  <a:schemeClr val="tx1"/>
                </a:solidFill>
                <a:effectLst/>
                <a:latin typeface="+mn-lt"/>
                <a:ea typeface="+mn-ea"/>
                <a:cs typeface="+mn-cs"/>
              </a:rPr>
              <a:t>Stap 7A </a:t>
            </a:r>
            <a:r>
              <a:rPr lang="nl-NL" sz="1200" b="1" i="1" u="sng" kern="1200" dirty="0">
                <a:solidFill>
                  <a:schemeClr val="tx1"/>
                </a:solidFill>
                <a:effectLst/>
                <a:latin typeface="+mn-lt"/>
                <a:ea typeface="+mn-ea"/>
                <a:cs typeface="+mn-cs"/>
              </a:rPr>
              <a:t>(FINANCIELE PARAGRAAF ZORGSCHADE – EEN MEDISCH ADVISEUR)</a:t>
            </a:r>
          </a:p>
          <a:p>
            <a:r>
              <a:rPr lang="nl-NL" sz="1200" kern="1200" dirty="0">
                <a:solidFill>
                  <a:schemeClr val="tx1"/>
                </a:solidFill>
                <a:effectLst/>
                <a:latin typeface="+mn-lt"/>
                <a:ea typeface="+mn-ea"/>
                <a:cs typeface="+mn-cs"/>
              </a:rPr>
              <a:t>Interne feedback:</a:t>
            </a:r>
          </a:p>
          <a:p>
            <a:pPr lvl="0"/>
            <a:r>
              <a:rPr lang="nl-NL" sz="1200" kern="1200" dirty="0">
                <a:solidFill>
                  <a:schemeClr val="tx1"/>
                </a:solidFill>
                <a:effectLst/>
                <a:latin typeface="+mn-lt"/>
                <a:ea typeface="+mn-ea"/>
                <a:cs typeface="+mn-cs"/>
              </a:rPr>
              <a:t>Voorafgaand aan het </a:t>
            </a:r>
            <a:r>
              <a:rPr lang="nl-NL" sz="1200" kern="1200" dirty="0" err="1">
                <a:solidFill>
                  <a:schemeClr val="tx1"/>
                </a:solidFill>
                <a:effectLst/>
                <a:latin typeface="+mn-lt"/>
                <a:ea typeface="+mn-ea"/>
                <a:cs typeface="+mn-cs"/>
              </a:rPr>
              <a:t>werkgroepoverleg</a:t>
            </a:r>
            <a:r>
              <a:rPr lang="nl-NL" sz="1200" kern="1200" dirty="0">
                <a:solidFill>
                  <a:schemeClr val="tx1"/>
                </a:solidFill>
                <a:effectLst/>
                <a:latin typeface="+mn-lt"/>
                <a:ea typeface="+mn-ea"/>
                <a:cs typeface="+mn-cs"/>
              </a:rPr>
              <a:t> bereiden de </a:t>
            </a:r>
            <a:r>
              <a:rPr lang="nl-NL" sz="1200" kern="1200" dirty="0" err="1">
                <a:solidFill>
                  <a:schemeClr val="tx1"/>
                </a:solidFill>
                <a:effectLst/>
                <a:latin typeface="+mn-lt"/>
                <a:ea typeface="+mn-ea"/>
                <a:cs typeface="+mn-cs"/>
              </a:rPr>
              <a:t>werkgroepleden</a:t>
            </a:r>
            <a:r>
              <a:rPr lang="nl-NL" sz="1200" kern="1200" dirty="0">
                <a:solidFill>
                  <a:schemeClr val="tx1"/>
                </a:solidFill>
                <a:effectLst/>
                <a:latin typeface="+mn-lt"/>
                <a:ea typeface="+mn-ea"/>
                <a:cs typeface="+mn-cs"/>
              </a:rPr>
              <a:t> hun feedback schriftelijk voor.</a:t>
            </a:r>
          </a:p>
          <a:p>
            <a:pPr lvl="0"/>
            <a:r>
              <a:rPr lang="nl-NL" sz="1200" kern="1200" dirty="0">
                <a:solidFill>
                  <a:schemeClr val="tx1"/>
                </a:solidFill>
                <a:effectLst/>
                <a:latin typeface="+mn-lt"/>
                <a:ea typeface="+mn-ea"/>
                <a:cs typeface="+mn-cs"/>
              </a:rPr>
              <a:t>Tijdens het overleg wordt het voorstel kort door het projectteam toegelicht.</a:t>
            </a:r>
          </a:p>
          <a:p>
            <a:pPr lvl="0"/>
            <a:r>
              <a:rPr lang="nl-NL" sz="1200" kern="1200" dirty="0">
                <a:solidFill>
                  <a:schemeClr val="tx1"/>
                </a:solidFill>
                <a:effectLst/>
                <a:latin typeface="+mn-lt"/>
                <a:ea typeface="+mn-ea"/>
                <a:cs typeface="+mn-cs"/>
              </a:rPr>
              <a:t>Naar aanleiding van de feedback wordt tijdens het overleg besloten of, en zo ja, op welke punten het voorstel moet worden aangepast.</a:t>
            </a:r>
          </a:p>
          <a:p>
            <a:r>
              <a:rPr lang="nl-NL" sz="1200" kern="1200" dirty="0">
                <a:solidFill>
                  <a:schemeClr val="tx1"/>
                </a:solidFill>
                <a:effectLst/>
                <a:latin typeface="+mn-lt"/>
                <a:ea typeface="+mn-ea"/>
                <a:cs typeface="+mn-cs"/>
              </a:rPr>
              <a:t>De </a:t>
            </a:r>
            <a:r>
              <a:rPr lang="nl-NL" sz="1200" kern="1200" dirty="0" err="1">
                <a:solidFill>
                  <a:schemeClr val="tx1"/>
                </a:solidFill>
                <a:effectLst/>
                <a:latin typeface="+mn-lt"/>
                <a:ea typeface="+mn-ea"/>
                <a:cs typeface="+mn-cs"/>
              </a:rPr>
              <a:t>onderwerpeigenaren</a:t>
            </a:r>
            <a:r>
              <a:rPr lang="nl-NL" sz="1200" kern="1200" dirty="0">
                <a:solidFill>
                  <a:schemeClr val="tx1"/>
                </a:solidFill>
                <a:effectLst/>
                <a:latin typeface="+mn-lt"/>
                <a:ea typeface="+mn-ea"/>
                <a:cs typeface="+mn-cs"/>
              </a:rPr>
              <a:t> zorgen voor de aanpassingen.</a:t>
            </a:r>
          </a:p>
          <a:p>
            <a:endParaRPr lang="nl-NL" sz="1200" i="1" u="sng" kern="1200" dirty="0">
              <a:solidFill>
                <a:schemeClr val="tx1"/>
              </a:solidFill>
              <a:effectLst/>
              <a:latin typeface="+mn-lt"/>
              <a:ea typeface="+mn-ea"/>
              <a:cs typeface="+mn-cs"/>
            </a:endParaRPr>
          </a:p>
          <a:p>
            <a:r>
              <a:rPr lang="nl-NL" sz="1200" i="1" u="sng" kern="1200" dirty="0">
                <a:solidFill>
                  <a:schemeClr val="tx1"/>
                </a:solidFill>
                <a:effectLst/>
                <a:latin typeface="+mn-lt"/>
                <a:ea typeface="+mn-ea"/>
                <a:cs typeface="+mn-cs"/>
              </a:rPr>
              <a:t>Stap 7B (</a:t>
            </a:r>
            <a:r>
              <a:rPr lang="nl-NL" sz="1200" b="1" i="1" u="sng" kern="1200" dirty="0">
                <a:solidFill>
                  <a:schemeClr val="tx1"/>
                </a:solidFill>
                <a:effectLst/>
                <a:latin typeface="+mn-lt"/>
                <a:ea typeface="+mn-ea"/>
                <a:cs typeface="+mn-cs"/>
              </a:rPr>
              <a:t>REKENRENTE</a:t>
            </a:r>
            <a:r>
              <a:rPr lang="nl-NL" sz="1200" b="0" i="1" u="sng" kern="1200" dirty="0">
                <a:solidFill>
                  <a:schemeClr val="tx1"/>
                </a:solidFill>
                <a:effectLst/>
                <a:latin typeface="+mn-lt"/>
                <a:ea typeface="+mn-ea"/>
                <a:cs typeface="+mn-cs"/>
              </a:rPr>
              <a:t>)</a:t>
            </a:r>
            <a:endParaRPr lang="nl-NL" sz="1200" i="1" u="sng"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Externe feedback (na interne feedback):</a:t>
            </a:r>
          </a:p>
          <a:p>
            <a:pPr lvl="0" fontAlgn="base"/>
            <a:r>
              <a:rPr lang="nl-NL" sz="1200" u="none" strike="noStrike" kern="1200" dirty="0">
                <a:solidFill>
                  <a:schemeClr val="tx1"/>
                </a:solidFill>
                <a:effectLst/>
                <a:latin typeface="+mn-lt"/>
                <a:ea typeface="+mn-ea"/>
                <a:cs typeface="+mn-cs"/>
              </a:rPr>
              <a:t>Het aangepaste voorstel wordt voorzien van watermerk 'CONCEPT' gepubliceerd op de website van DLR</a:t>
            </a:r>
          </a:p>
          <a:p>
            <a:pPr lvl="0" fontAlgn="base"/>
            <a:r>
              <a:rPr lang="nl-NL" sz="1200" u="none" strike="noStrike" kern="1200" dirty="0">
                <a:solidFill>
                  <a:schemeClr val="tx1"/>
                </a:solidFill>
                <a:effectLst/>
                <a:latin typeface="+mn-lt"/>
                <a:ea typeface="+mn-ea"/>
                <a:cs typeface="+mn-cs"/>
              </a:rPr>
              <a:t>Het aangepaste voorstel wordt aan de achterbannen voorgelegd.</a:t>
            </a:r>
          </a:p>
          <a:p>
            <a:pPr lvl="0" fontAlgn="base"/>
            <a:r>
              <a:rPr lang="nl-NL" sz="1200" u="none" strike="noStrike" kern="1200" dirty="0">
                <a:solidFill>
                  <a:schemeClr val="tx1"/>
                </a:solidFill>
                <a:effectLst/>
                <a:latin typeface="+mn-lt"/>
                <a:ea typeface="+mn-ea"/>
                <a:cs typeface="+mn-cs"/>
              </a:rPr>
              <a:t>De leden van de werkgroep toetsen het draagvlak en werken waar nodig aan vergroting van het draagvlak.</a:t>
            </a:r>
          </a:p>
          <a:p>
            <a:r>
              <a:rPr lang="nl-NL" sz="1200" kern="1200" dirty="0">
                <a:solidFill>
                  <a:schemeClr val="tx1"/>
                </a:solidFill>
                <a:effectLst/>
                <a:latin typeface="+mn-lt"/>
                <a:ea typeface="+mn-ea"/>
                <a:cs typeface="+mn-cs"/>
              </a:rPr>
              <a:t>Het aangepaste voorstel met de uitkomsten van de externe feedback wordt voorgelegd aan het Platformoverleg en, zo nodig, mondeling door een afgevaardigde van de werkgroep in het Platformoverleg toegelicht.</a:t>
            </a:r>
          </a:p>
          <a:p>
            <a:endParaRPr lang="nl-NL" sz="1200" i="1" u="sng" kern="1200" dirty="0">
              <a:solidFill>
                <a:schemeClr val="tx1"/>
              </a:solidFill>
              <a:effectLst/>
              <a:latin typeface="+mn-lt"/>
              <a:ea typeface="+mn-ea"/>
              <a:cs typeface="+mn-cs"/>
            </a:endParaRPr>
          </a:p>
          <a:p>
            <a:r>
              <a:rPr lang="nl-NL" sz="1200" b="0" i="1" u="sng" kern="1200" dirty="0">
                <a:solidFill>
                  <a:schemeClr val="tx1"/>
                </a:solidFill>
                <a:effectLst/>
                <a:latin typeface="+mn-lt"/>
                <a:ea typeface="+mn-ea"/>
                <a:cs typeface="+mn-cs"/>
              </a:rPr>
              <a:t>Stap 8</a:t>
            </a:r>
          </a:p>
          <a:p>
            <a:r>
              <a:rPr lang="nl-NL" sz="1200" kern="1200" dirty="0">
                <a:solidFill>
                  <a:schemeClr val="tx1"/>
                </a:solidFill>
                <a:effectLst/>
                <a:latin typeface="+mn-lt"/>
                <a:ea typeface="+mn-ea"/>
                <a:cs typeface="+mn-cs"/>
              </a:rPr>
              <a:t>De </a:t>
            </a:r>
            <a:r>
              <a:rPr lang="nl-NL" sz="1200" kern="1200" dirty="0" err="1">
                <a:solidFill>
                  <a:schemeClr val="tx1"/>
                </a:solidFill>
                <a:effectLst/>
                <a:latin typeface="+mn-lt"/>
                <a:ea typeface="+mn-ea"/>
                <a:cs typeface="+mn-cs"/>
              </a:rPr>
              <a:t>onderwerpeigenaren</a:t>
            </a:r>
            <a:r>
              <a:rPr lang="nl-NL" sz="1200" kern="1200" dirty="0">
                <a:solidFill>
                  <a:schemeClr val="tx1"/>
                </a:solidFill>
                <a:effectLst/>
                <a:latin typeface="+mn-lt"/>
                <a:ea typeface="+mn-ea"/>
                <a:cs typeface="+mn-cs"/>
              </a:rPr>
              <a:t> verzamelen de commentaren en doen (voor zover zij dit nodig achten) een voorstel tot aanpassing.</a:t>
            </a:r>
          </a:p>
          <a:p>
            <a:r>
              <a:rPr lang="nl-NL" sz="1200" kern="1200" dirty="0">
                <a:solidFill>
                  <a:schemeClr val="tx1"/>
                </a:solidFill>
                <a:effectLst/>
                <a:latin typeface="+mn-lt"/>
                <a:ea typeface="+mn-ea"/>
                <a:cs typeface="+mn-cs"/>
              </a:rPr>
              <a:t>Het tweede voorstel wordt twee weken voorafgaand aan het eerstvolgende </a:t>
            </a:r>
            <a:r>
              <a:rPr lang="nl-NL" sz="1200" kern="1200" dirty="0" err="1">
                <a:solidFill>
                  <a:schemeClr val="tx1"/>
                </a:solidFill>
                <a:effectLst/>
                <a:latin typeface="+mn-lt"/>
                <a:ea typeface="+mn-ea"/>
                <a:cs typeface="+mn-cs"/>
              </a:rPr>
              <a:t>werkgroepoverleg</a:t>
            </a:r>
            <a:r>
              <a:rPr lang="nl-NL" sz="1200" kern="1200" dirty="0">
                <a:solidFill>
                  <a:schemeClr val="tx1"/>
                </a:solidFill>
                <a:effectLst/>
                <a:latin typeface="+mn-lt"/>
                <a:ea typeface="+mn-ea"/>
                <a:cs typeface="+mn-cs"/>
              </a:rPr>
              <a:t> op het digitale Platform geplaatst.</a:t>
            </a:r>
          </a:p>
          <a:p>
            <a:r>
              <a:rPr lang="nl-NL" sz="1200" kern="1200" dirty="0">
                <a:solidFill>
                  <a:schemeClr val="tx1"/>
                </a:solidFill>
                <a:effectLst/>
                <a:latin typeface="+mn-lt"/>
                <a:ea typeface="+mn-ea"/>
                <a:cs typeface="+mn-cs"/>
              </a:rPr>
              <a:t>Voorafgaand aan het </a:t>
            </a:r>
            <a:r>
              <a:rPr lang="nl-NL" sz="1200" kern="1200" dirty="0" err="1">
                <a:solidFill>
                  <a:schemeClr val="tx1"/>
                </a:solidFill>
                <a:effectLst/>
                <a:latin typeface="+mn-lt"/>
                <a:ea typeface="+mn-ea"/>
                <a:cs typeface="+mn-cs"/>
              </a:rPr>
              <a:t>werkgroepoverleg</a:t>
            </a:r>
            <a:r>
              <a:rPr lang="nl-NL" sz="1200" kern="1200" dirty="0">
                <a:solidFill>
                  <a:schemeClr val="tx1"/>
                </a:solidFill>
                <a:effectLst/>
                <a:latin typeface="+mn-lt"/>
                <a:ea typeface="+mn-ea"/>
                <a:cs typeface="+mn-cs"/>
              </a:rPr>
              <a:t> bereiden de </a:t>
            </a:r>
            <a:r>
              <a:rPr lang="nl-NL" sz="1200" kern="1200" dirty="0" err="1">
                <a:solidFill>
                  <a:schemeClr val="tx1"/>
                </a:solidFill>
                <a:effectLst/>
                <a:latin typeface="+mn-lt"/>
                <a:ea typeface="+mn-ea"/>
                <a:cs typeface="+mn-cs"/>
              </a:rPr>
              <a:t>werkgroepleden</a:t>
            </a:r>
            <a:r>
              <a:rPr lang="nl-NL" sz="1200" kern="1200" dirty="0">
                <a:solidFill>
                  <a:schemeClr val="tx1"/>
                </a:solidFill>
                <a:effectLst/>
                <a:latin typeface="+mn-lt"/>
                <a:ea typeface="+mn-ea"/>
                <a:cs typeface="+mn-cs"/>
              </a:rPr>
              <a:t> hun feedback schriftelijk voor.</a:t>
            </a:r>
          </a:p>
          <a:p>
            <a:r>
              <a:rPr lang="nl-NL" sz="1200" kern="1200" dirty="0">
                <a:solidFill>
                  <a:schemeClr val="tx1"/>
                </a:solidFill>
                <a:effectLst/>
                <a:latin typeface="+mn-lt"/>
                <a:ea typeface="+mn-ea"/>
                <a:cs typeface="+mn-cs"/>
              </a:rPr>
              <a:t>Tijdens het overleg lichten de </a:t>
            </a:r>
            <a:r>
              <a:rPr lang="nl-NL" sz="1200" kern="1200" dirty="0" err="1">
                <a:solidFill>
                  <a:schemeClr val="tx1"/>
                </a:solidFill>
                <a:effectLst/>
                <a:latin typeface="+mn-lt"/>
                <a:ea typeface="+mn-ea"/>
                <a:cs typeface="+mn-cs"/>
              </a:rPr>
              <a:t>onderwerpeigenaren</a:t>
            </a:r>
            <a:r>
              <a:rPr lang="nl-NL" sz="1200" kern="1200" dirty="0">
                <a:solidFill>
                  <a:schemeClr val="tx1"/>
                </a:solidFill>
                <a:effectLst/>
                <a:latin typeface="+mn-lt"/>
                <a:ea typeface="+mn-ea"/>
                <a:cs typeface="+mn-cs"/>
              </a:rPr>
              <a:t> het voorstel kort toe.</a:t>
            </a:r>
          </a:p>
          <a:p>
            <a:r>
              <a:rPr lang="nl-NL" sz="1200" kern="1200" dirty="0">
                <a:solidFill>
                  <a:schemeClr val="tx1"/>
                </a:solidFill>
                <a:effectLst/>
                <a:latin typeface="+mn-lt"/>
                <a:ea typeface="+mn-ea"/>
                <a:cs typeface="+mn-cs"/>
              </a:rPr>
              <a:t>Naar aanleiding van de feedback besluit de werkgroep tijdens het overleg of, en zo ja, op welke punten het voorstel moet worden aangepast.</a:t>
            </a:r>
          </a:p>
          <a:p>
            <a:r>
              <a:rPr lang="nl-NL" sz="1200" kern="1200" dirty="0">
                <a:solidFill>
                  <a:schemeClr val="tx1"/>
                </a:solidFill>
                <a:effectLst/>
                <a:latin typeface="+mn-lt"/>
                <a:ea typeface="+mn-ea"/>
                <a:cs typeface="+mn-cs"/>
              </a:rPr>
              <a:t>De </a:t>
            </a:r>
            <a:r>
              <a:rPr lang="nl-NL" sz="1200" kern="1200" dirty="0" err="1">
                <a:solidFill>
                  <a:schemeClr val="tx1"/>
                </a:solidFill>
                <a:effectLst/>
                <a:latin typeface="+mn-lt"/>
                <a:ea typeface="+mn-ea"/>
                <a:cs typeface="+mn-cs"/>
              </a:rPr>
              <a:t>onderwerpeigenaren</a:t>
            </a:r>
            <a:r>
              <a:rPr lang="nl-NL" sz="1200" kern="1200" dirty="0">
                <a:solidFill>
                  <a:schemeClr val="tx1"/>
                </a:solidFill>
                <a:effectLst/>
                <a:latin typeface="+mn-lt"/>
                <a:ea typeface="+mn-ea"/>
                <a:cs typeface="+mn-cs"/>
              </a:rPr>
              <a:t> zorgen voor de aanpassingen en maken een definitief voorstel. Daarbij besteden zij ook aandacht aan de evaluatie en indexering van de richtlijn.</a:t>
            </a:r>
          </a:p>
          <a:p>
            <a:endParaRPr lang="nl-NL" sz="1200" b="0" i="1" u="sng" kern="1200" dirty="0">
              <a:solidFill>
                <a:schemeClr val="tx1"/>
              </a:solidFill>
              <a:effectLst/>
              <a:latin typeface="+mn-lt"/>
              <a:ea typeface="+mn-ea"/>
              <a:cs typeface="+mn-cs"/>
            </a:endParaRPr>
          </a:p>
          <a:p>
            <a:r>
              <a:rPr lang="nl-NL" sz="1200" b="0" i="1" u="sng" kern="1200" dirty="0">
                <a:solidFill>
                  <a:schemeClr val="tx1"/>
                </a:solidFill>
                <a:effectLst/>
                <a:latin typeface="+mn-lt"/>
                <a:ea typeface="+mn-ea"/>
                <a:cs typeface="+mn-cs"/>
              </a:rPr>
              <a:t>Stap 9 (</a:t>
            </a:r>
            <a:r>
              <a:rPr lang="nl-NL" sz="1200" b="1" i="1" u="sng" kern="1200" dirty="0">
                <a:solidFill>
                  <a:schemeClr val="tx1"/>
                </a:solidFill>
                <a:effectLst/>
                <a:latin typeface="+mn-lt"/>
                <a:ea typeface="+mn-ea"/>
                <a:cs typeface="+mn-cs"/>
              </a:rPr>
              <a:t>STANDAARD VSO</a:t>
            </a:r>
            <a:r>
              <a:rPr lang="nl-NL" sz="1200" b="0" i="1" u="sng"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Het Bureau van De Letselschade Raad ontvangt van de werkgroep een definitief voorstel. Het voorstel wordt opgemaakt in de huisstijl en conform de overige Letselschade Richtlijnen en wordt ter accordering geagendeerd op het eerstvolgende Platformoverleg.</a:t>
            </a:r>
          </a:p>
          <a:p>
            <a:endParaRPr lang="nl-NL" b="0" i="1" u="sng" dirty="0"/>
          </a:p>
          <a:p>
            <a:r>
              <a:rPr lang="nl-NL" b="0" i="1" u="sng" dirty="0"/>
              <a:t>Stap 10 </a:t>
            </a:r>
            <a:r>
              <a:rPr lang="nl-NL" b="1" i="1" u="sng" dirty="0"/>
              <a:t>(ZELFWERKZAAMHEID)</a:t>
            </a:r>
            <a:endParaRPr lang="nl-NL" b="0" i="1" u="sng" dirty="0"/>
          </a:p>
          <a:p>
            <a:r>
              <a:rPr lang="nl-NL" sz="1200" kern="1200" dirty="0">
                <a:solidFill>
                  <a:schemeClr val="tx1"/>
                </a:solidFill>
                <a:effectLst/>
                <a:latin typeface="+mn-lt"/>
                <a:ea typeface="+mn-ea"/>
                <a:cs typeface="+mn-cs"/>
              </a:rPr>
              <a:t>In de voorlaatste vergadering van een kalenderjaar beoordelen de </a:t>
            </a:r>
            <a:r>
              <a:rPr lang="nl-NL" sz="1200" kern="1200" dirty="0" err="1">
                <a:solidFill>
                  <a:schemeClr val="tx1"/>
                </a:solidFill>
                <a:effectLst/>
                <a:latin typeface="+mn-lt"/>
                <a:ea typeface="+mn-ea"/>
                <a:cs typeface="+mn-cs"/>
              </a:rPr>
              <a:t>werkgroepleden</a:t>
            </a:r>
            <a:r>
              <a:rPr lang="nl-NL" sz="1200" kern="1200" dirty="0">
                <a:solidFill>
                  <a:schemeClr val="tx1"/>
                </a:solidFill>
                <a:effectLst/>
                <a:latin typeface="+mn-lt"/>
                <a:ea typeface="+mn-ea"/>
                <a:cs typeface="+mn-cs"/>
              </a:rPr>
              <a:t> per richtlijn of deze — in geval van gewijzigde omstandigheden — moet worden aangepast.</a:t>
            </a:r>
          </a:p>
          <a:p>
            <a:r>
              <a:rPr lang="nl-NL" sz="1200" kern="1200" dirty="0">
                <a:solidFill>
                  <a:schemeClr val="tx1"/>
                </a:solidFill>
                <a:effectLst/>
                <a:latin typeface="+mn-lt"/>
                <a:ea typeface="+mn-ea"/>
                <a:cs typeface="+mn-cs"/>
              </a:rPr>
              <a:t>De input voor de evaluatie wordt als volgt verkregen:</a:t>
            </a:r>
          </a:p>
          <a:p>
            <a:pPr lvl="0" fontAlgn="base"/>
            <a:r>
              <a:rPr lang="nl-NL" sz="1200" u="none" strike="noStrike" kern="1200" dirty="0">
                <a:solidFill>
                  <a:schemeClr val="tx1"/>
                </a:solidFill>
                <a:effectLst/>
                <a:latin typeface="+mn-lt"/>
                <a:ea typeface="+mn-ea"/>
                <a:cs typeface="+mn-cs"/>
              </a:rPr>
              <a:t>Voorafgaand aan het </a:t>
            </a:r>
            <a:r>
              <a:rPr lang="nl-NL" sz="1200" u="none" strike="noStrike" kern="1200" dirty="0" err="1">
                <a:solidFill>
                  <a:schemeClr val="tx1"/>
                </a:solidFill>
                <a:effectLst/>
                <a:latin typeface="+mn-lt"/>
                <a:ea typeface="+mn-ea"/>
                <a:cs typeface="+mn-cs"/>
              </a:rPr>
              <a:t>werkgroepoverleg</a:t>
            </a:r>
            <a:r>
              <a:rPr lang="nl-NL" sz="1200" u="none" strike="noStrike" kern="1200" dirty="0">
                <a:solidFill>
                  <a:schemeClr val="tx1"/>
                </a:solidFill>
                <a:effectLst/>
                <a:latin typeface="+mn-lt"/>
                <a:ea typeface="+mn-ea"/>
                <a:cs typeface="+mn-cs"/>
              </a:rPr>
              <a:t> raadplegen de </a:t>
            </a:r>
            <a:r>
              <a:rPr lang="nl-NL" sz="1200" u="none" strike="noStrike" kern="1200" dirty="0" err="1">
                <a:solidFill>
                  <a:schemeClr val="tx1"/>
                </a:solidFill>
                <a:effectLst/>
                <a:latin typeface="+mn-lt"/>
                <a:ea typeface="+mn-ea"/>
                <a:cs typeface="+mn-cs"/>
              </a:rPr>
              <a:t>werkgroepleden</a:t>
            </a:r>
            <a:r>
              <a:rPr lang="nl-NL" sz="1200" u="none" strike="noStrike" kern="1200" dirty="0">
                <a:solidFill>
                  <a:schemeClr val="tx1"/>
                </a:solidFill>
                <a:effectLst/>
                <a:latin typeface="+mn-lt"/>
                <a:ea typeface="+mn-ea"/>
                <a:cs typeface="+mn-cs"/>
              </a:rPr>
              <a:t> hun eigen achterban</a:t>
            </a:r>
          </a:p>
          <a:p>
            <a:r>
              <a:rPr lang="nl-NL" sz="1200" kern="1200" dirty="0">
                <a:solidFill>
                  <a:schemeClr val="tx1"/>
                </a:solidFill>
                <a:effectLst/>
                <a:latin typeface="+mn-lt"/>
                <a:ea typeface="+mn-ea"/>
                <a:cs typeface="+mn-cs"/>
              </a:rPr>
              <a:t>m.b.t. alle richtlijnen.</a:t>
            </a:r>
          </a:p>
          <a:p>
            <a:pPr lvl="0" fontAlgn="base"/>
            <a:r>
              <a:rPr lang="nl-NL" sz="1200" u="none" strike="noStrike" kern="1200" dirty="0">
                <a:solidFill>
                  <a:schemeClr val="tx1"/>
                </a:solidFill>
                <a:effectLst/>
                <a:latin typeface="+mn-lt"/>
                <a:ea typeface="+mn-ea"/>
                <a:cs typeface="+mn-cs"/>
              </a:rPr>
              <a:t>DLR informeert de werkgroep over de binnengekomen vragen en opmerkingen over de richtlijnen.</a:t>
            </a:r>
          </a:p>
          <a:p>
            <a:r>
              <a:rPr lang="nl-NL" sz="1200" kern="1200" dirty="0">
                <a:solidFill>
                  <a:schemeClr val="tx1"/>
                </a:solidFill>
                <a:effectLst/>
                <a:latin typeface="+mn-lt"/>
                <a:ea typeface="+mn-ea"/>
                <a:cs typeface="+mn-cs"/>
              </a:rPr>
              <a:t>In de laatste vergadering van een kalenderjaar wordt de indexering van de richtlijnen geagendeerd De </a:t>
            </a:r>
            <a:r>
              <a:rPr lang="nl-NL" sz="1200" kern="1200" dirty="0" err="1">
                <a:solidFill>
                  <a:schemeClr val="tx1"/>
                </a:solidFill>
                <a:effectLst/>
                <a:latin typeface="+mn-lt"/>
                <a:ea typeface="+mn-ea"/>
                <a:cs typeface="+mn-cs"/>
              </a:rPr>
              <a:t>onderwerpeigenaren</a:t>
            </a:r>
            <a:r>
              <a:rPr lang="nl-NL" sz="1200" kern="1200" dirty="0">
                <a:solidFill>
                  <a:schemeClr val="tx1"/>
                </a:solidFill>
                <a:effectLst/>
                <a:latin typeface="+mn-lt"/>
                <a:ea typeface="+mn-ea"/>
                <a:cs typeface="+mn-cs"/>
              </a:rPr>
              <a:t> bepalen o.b.v. het voorlopige inflatiepercentage of indexering nodig is. Zo ja, dan komen zij ter vergadering met een voorstel voor de indexering. Op de eerste werkdag na 1 januari van het nieuwe kalenderjaar worden de geïndexeerde richtlijnen gepubliceerd.</a:t>
            </a:r>
          </a:p>
          <a:p>
            <a:endParaRPr lang="nl-NL" b="0" i="1" u="sng" dirty="0"/>
          </a:p>
        </p:txBody>
      </p:sp>
      <p:sp>
        <p:nvSpPr>
          <p:cNvPr id="4" name="Tijdelijke aanduiding voor dianummer 3"/>
          <p:cNvSpPr>
            <a:spLocks noGrp="1"/>
          </p:cNvSpPr>
          <p:nvPr>
            <p:ph type="sldNum" sz="quarter" idx="10"/>
          </p:nvPr>
        </p:nvSpPr>
        <p:spPr/>
        <p:txBody>
          <a:bodyPr/>
          <a:lstStyle/>
          <a:p>
            <a:fld id="{1035A017-15CF-4A09-93FD-912BFC0B4673}" type="slidenum">
              <a:rPr lang="nl-NL" smtClean="0"/>
              <a:t>4</a:t>
            </a:fld>
            <a:endParaRPr lang="nl-NL"/>
          </a:p>
        </p:txBody>
      </p:sp>
    </p:spTree>
    <p:extLst>
      <p:ext uri="{BB962C8B-B14F-4D97-AF65-F5344CB8AC3E}">
        <p14:creationId xmlns:p14="http://schemas.microsoft.com/office/powerpoint/2010/main" val="3090064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err="1"/>
              <a:t>Rianka</a:t>
            </a:r>
            <a:r>
              <a:rPr lang="en-US" dirty="0"/>
              <a:t>: </a:t>
            </a:r>
            <a:r>
              <a:rPr lang="en-US" dirty="0" err="1"/>
              <a:t>methodiek</a:t>
            </a:r>
            <a:endParaRPr lang="en-US" dirty="0"/>
          </a:p>
          <a:p>
            <a:r>
              <a:rPr lang="en-US" dirty="0"/>
              <a:t>Fred: </a:t>
            </a:r>
            <a:r>
              <a:rPr lang="en-US" dirty="0" err="1"/>
              <a:t>inhoud</a:t>
            </a:r>
            <a:endParaRPr lang="nl-NL" dirty="0"/>
          </a:p>
        </p:txBody>
      </p:sp>
      <p:sp>
        <p:nvSpPr>
          <p:cNvPr id="4" name="Tijdelijke aanduiding voor dianummer 3"/>
          <p:cNvSpPr>
            <a:spLocks noGrp="1"/>
          </p:cNvSpPr>
          <p:nvPr>
            <p:ph type="sldNum" sz="quarter" idx="10"/>
          </p:nvPr>
        </p:nvSpPr>
        <p:spPr/>
        <p:txBody>
          <a:bodyPr/>
          <a:lstStyle/>
          <a:p>
            <a:fld id="{1035A017-15CF-4A09-93FD-912BFC0B4673}" type="slidenum">
              <a:rPr lang="nl-NL" smtClean="0"/>
              <a:t>8</a:t>
            </a:fld>
            <a:endParaRPr lang="nl-NL"/>
          </a:p>
        </p:txBody>
      </p:sp>
    </p:spTree>
    <p:extLst>
      <p:ext uri="{BB962C8B-B14F-4D97-AF65-F5344CB8AC3E}">
        <p14:creationId xmlns:p14="http://schemas.microsoft.com/office/powerpoint/2010/main" val="3410544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nl-NL"/>
              <a:t>Klik om de stijl te bewerken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60D95944-1A17-4328-9E9B-3E65EF74CB83}" type="datetimeFigureOut">
              <a:rPr lang="nl-NL" smtClean="0"/>
              <a:t>9-11-2017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60D95944-1A17-4328-9E9B-3E65EF74CB83}" type="datetimeFigureOut">
              <a:rPr lang="nl-NL" smtClean="0"/>
              <a:t>9-11-2017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nl-NL"/>
              <a:t>Klik om de stijl te bewerken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60D95944-1A17-4328-9E9B-3E65EF74CB83}" type="datetimeFigureOut">
              <a:rPr lang="nl-NL" smtClean="0"/>
              <a:t>9-11-2017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60D95944-1A17-4328-9E9B-3E65EF74CB83}" type="datetimeFigureOut">
              <a:rPr lang="nl-NL" smtClean="0"/>
              <a:t>9-11-2017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nl-NL"/>
              <a:t>Klik om de stijl te bewerken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Date Placeholder 3"/>
          <p:cNvSpPr>
            <a:spLocks noGrp="1"/>
          </p:cNvSpPr>
          <p:nvPr>
            <p:ph type="dt" sz="half" idx="10"/>
          </p:nvPr>
        </p:nvSpPr>
        <p:spPr/>
        <p:txBody>
          <a:bodyPr/>
          <a:lstStyle/>
          <a:p>
            <a:fld id="{60D95944-1A17-4328-9E9B-3E65EF74CB83}" type="datetimeFigureOut">
              <a:rPr lang="nl-NL" smtClean="0"/>
              <a:t>9-11-2017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60D95944-1A17-4328-9E9B-3E65EF74CB83}" type="datetimeFigureOut">
              <a:rPr lang="nl-NL" smtClean="0"/>
              <a:t>9-11-2017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fld id="{60D95944-1A17-4328-9E9B-3E65EF74CB83}" type="datetimeFigureOut">
              <a:rPr lang="nl-NL" smtClean="0"/>
              <a:t>9-11-2017</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Date Placeholder 2"/>
          <p:cNvSpPr>
            <a:spLocks noGrp="1"/>
          </p:cNvSpPr>
          <p:nvPr>
            <p:ph type="dt" sz="half" idx="10"/>
          </p:nvPr>
        </p:nvSpPr>
        <p:spPr/>
        <p:txBody>
          <a:bodyPr/>
          <a:lstStyle/>
          <a:p>
            <a:fld id="{60D95944-1A17-4328-9E9B-3E65EF74CB83}" type="datetimeFigureOut">
              <a:rPr lang="nl-NL" smtClean="0"/>
              <a:t>9-11-2017</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D95944-1A17-4328-9E9B-3E65EF74CB83}" type="datetimeFigureOut">
              <a:rPr lang="nl-NL" smtClean="0"/>
              <a:t>9-11-2017</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7D2902D3-CA74-48EE-B23A-1BF010BAA50B}"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nl-NL"/>
              <a:t>Klik om de stijl te bewerken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Date Placeholder 4"/>
          <p:cNvSpPr>
            <a:spLocks noGrp="1"/>
          </p:cNvSpPr>
          <p:nvPr>
            <p:ph type="dt" sz="half" idx="10"/>
          </p:nvPr>
        </p:nvSpPr>
        <p:spPr/>
        <p:txBody>
          <a:bodyPr/>
          <a:lstStyle/>
          <a:p>
            <a:fld id="{60D95944-1A17-4328-9E9B-3E65EF74CB83}" type="datetimeFigureOut">
              <a:rPr lang="nl-NL" smtClean="0"/>
              <a:t>9-11-2017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D2902D3-CA74-48EE-B23A-1BF010BAA50B}" type="slidenum">
              <a:rPr lang="nl-NL" smtClean="0"/>
              <a:t>‹nr.›</a:t>
            </a:fld>
            <a:endParaRPr lang="nl-NL"/>
          </a:p>
        </p:txBody>
      </p:sp>
      <p:sp>
        <p:nvSpPr>
          <p:cNvPr id="9" name="Content Placeholder 8"/>
          <p:cNvSpPr>
            <a:spLocks noGrp="1"/>
          </p:cNvSpPr>
          <p:nvPr>
            <p:ph sz="quarter" idx="13"/>
          </p:nvPr>
        </p:nvSpPr>
        <p:spPr>
          <a:xfrm>
            <a:off x="304800" y="381000"/>
            <a:ext cx="7772400" cy="494284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nl-NL"/>
              <a:t>Klik om de stijl te bewerken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8" name="Date Placeholder 7"/>
          <p:cNvSpPr>
            <a:spLocks noGrp="1"/>
          </p:cNvSpPr>
          <p:nvPr>
            <p:ph type="dt" sz="half" idx="10"/>
          </p:nvPr>
        </p:nvSpPr>
        <p:spPr/>
        <p:txBody>
          <a:bodyPr/>
          <a:lstStyle/>
          <a:p>
            <a:fld id="{60D95944-1A17-4328-9E9B-3E65EF74CB83}" type="datetimeFigureOut">
              <a:rPr lang="nl-NL" smtClean="0"/>
              <a:t>9-11-2017</a:t>
            </a:fld>
            <a:endParaRPr lang="nl-NL"/>
          </a:p>
        </p:txBody>
      </p:sp>
      <p:sp>
        <p:nvSpPr>
          <p:cNvPr id="9" name="Slide Number Placeholder 8"/>
          <p:cNvSpPr>
            <a:spLocks noGrp="1"/>
          </p:cNvSpPr>
          <p:nvPr>
            <p:ph type="sldNum" sz="quarter" idx="11"/>
          </p:nvPr>
        </p:nvSpPr>
        <p:spPr/>
        <p:txBody>
          <a:bodyPr/>
          <a:lstStyle/>
          <a:p>
            <a:fld id="{7D2902D3-CA74-48EE-B23A-1BF010BAA50B}" type="slidenum">
              <a:rPr lang="nl-NL" smtClean="0"/>
              <a:t>‹nr.›</a:t>
            </a:fld>
            <a:endParaRPr lang="nl-NL"/>
          </a:p>
        </p:txBody>
      </p:sp>
      <p:sp>
        <p:nvSpPr>
          <p:cNvPr id="10" name="Footer Placeholder 9"/>
          <p:cNvSpPr>
            <a:spLocks noGrp="1"/>
          </p:cNvSpPr>
          <p:nvPr>
            <p:ph type="ftr" sz="quarter" idx="12"/>
          </p:nvPr>
        </p:nvSpPr>
        <p:spPr/>
        <p:txBody>
          <a:bodyPr/>
          <a:lstStyle/>
          <a:p>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nl-NL"/>
              <a:t>Klik om de stijl te bewerken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D2902D3-CA74-48EE-B23A-1BF010BAA50B}" type="slidenum">
              <a:rPr lang="nl-NL" smtClean="0"/>
              <a:t>‹nr.›</a:t>
            </a:fld>
            <a:endParaRPr lang="nl-NL"/>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nl-NL"/>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0D95944-1A17-4328-9E9B-3E65EF74CB83}" type="datetimeFigureOut">
              <a:rPr lang="nl-NL" smtClean="0"/>
              <a:t>9-11-2017</a:t>
            </a:fld>
            <a:endParaRPr 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1700808"/>
            <a:ext cx="7543800" cy="2593975"/>
          </a:xfrm>
        </p:spPr>
        <p:txBody>
          <a:bodyPr/>
          <a:lstStyle/>
          <a:p>
            <a:r>
              <a:rPr lang="en-US" dirty="0"/>
              <a:t>De </a:t>
            </a:r>
            <a:r>
              <a:rPr lang="en-US" dirty="0" err="1"/>
              <a:t>Letselschade</a:t>
            </a:r>
            <a:r>
              <a:rPr lang="en-US" dirty="0"/>
              <a:t> </a:t>
            </a:r>
            <a:r>
              <a:rPr lang="en-US" dirty="0" err="1"/>
              <a:t>Richtlijnen</a:t>
            </a:r>
            <a:endParaRPr lang="nl-NL" dirty="0"/>
          </a:p>
        </p:txBody>
      </p:sp>
      <p:sp>
        <p:nvSpPr>
          <p:cNvPr id="3" name="Ondertitel 2"/>
          <p:cNvSpPr>
            <a:spLocks noGrp="1"/>
          </p:cNvSpPr>
          <p:nvPr>
            <p:ph type="subTitle" idx="1"/>
          </p:nvPr>
        </p:nvSpPr>
        <p:spPr/>
        <p:txBody>
          <a:bodyPr>
            <a:normAutofit lnSpcReduction="10000"/>
          </a:bodyPr>
          <a:lstStyle/>
          <a:p>
            <a:r>
              <a:rPr lang="en-US" dirty="0" err="1"/>
              <a:t>mr.</a:t>
            </a:r>
            <a:r>
              <a:rPr lang="en-US" dirty="0"/>
              <a:t> dr. </a:t>
            </a:r>
            <a:r>
              <a:rPr lang="en-US" dirty="0" err="1"/>
              <a:t>Rianka</a:t>
            </a:r>
            <a:r>
              <a:rPr lang="en-US" dirty="0"/>
              <a:t> </a:t>
            </a:r>
            <a:r>
              <a:rPr lang="en-US" dirty="0" err="1"/>
              <a:t>Rijnhout</a:t>
            </a:r>
            <a:r>
              <a:rPr lang="en-US" dirty="0"/>
              <a:t> (UU)</a:t>
            </a:r>
          </a:p>
          <a:p>
            <a:r>
              <a:rPr lang="en-US" dirty="0"/>
              <a:t>	&amp; </a:t>
            </a:r>
          </a:p>
          <a:p>
            <a:r>
              <a:rPr lang="en-US" dirty="0"/>
              <a:t>Fred </a:t>
            </a:r>
            <a:r>
              <a:rPr lang="en-US" dirty="0" err="1"/>
              <a:t>Zwarts</a:t>
            </a:r>
            <a:r>
              <a:rPr lang="en-US" dirty="0"/>
              <a:t> (NLE)</a:t>
            </a:r>
            <a:endParaRPr lang="nl-NL" dirty="0"/>
          </a:p>
        </p:txBody>
      </p:sp>
      <p:sp>
        <p:nvSpPr>
          <p:cNvPr id="4" name="AutoShape 2" descr="Afbeeldingsresultaat voor conclusie loesj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 name="AutoShape 5" descr="Afbeeldingsresultaat voor richtlij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512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312738"/>
            <a:ext cx="2390775" cy="19145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677159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z="4000" dirty="0"/>
              <a:t>De </a:t>
            </a:r>
            <a:r>
              <a:rPr lang="en-US" sz="4000" dirty="0" err="1"/>
              <a:t>Werkgroep</a:t>
            </a:r>
            <a:r>
              <a:rPr lang="en-US" sz="4000" dirty="0"/>
              <a:t> </a:t>
            </a:r>
            <a:r>
              <a:rPr lang="en-US" sz="4000" dirty="0" err="1"/>
              <a:t>Normering</a:t>
            </a:r>
            <a:r>
              <a:rPr lang="en-US" sz="4000" dirty="0"/>
              <a:t> </a:t>
            </a:r>
            <a:r>
              <a:rPr lang="en-US" sz="4000" dirty="0" err="1"/>
              <a:t>opent</a:t>
            </a:r>
            <a:r>
              <a:rPr lang="en-US" sz="4000" dirty="0"/>
              <a:t> </a:t>
            </a:r>
            <a:r>
              <a:rPr lang="en-US" sz="4000" dirty="0" err="1"/>
              <a:t>haar</a:t>
            </a:r>
            <a:r>
              <a:rPr lang="en-US" sz="4000" dirty="0"/>
              <a:t> </a:t>
            </a:r>
            <a:r>
              <a:rPr lang="en-US" sz="4000" dirty="0" err="1"/>
              <a:t>deuren</a:t>
            </a:r>
            <a:r>
              <a:rPr lang="en-US" sz="4000" dirty="0"/>
              <a:t>…</a:t>
            </a:r>
            <a:endParaRPr lang="nl-NL" sz="4000" dirty="0"/>
          </a:p>
        </p:txBody>
      </p:sp>
      <p:sp>
        <p:nvSpPr>
          <p:cNvPr id="3" name="Tijdelijke aanduiding voor inhoud 2"/>
          <p:cNvSpPr>
            <a:spLocks noGrp="1"/>
          </p:cNvSpPr>
          <p:nvPr>
            <p:ph idx="1"/>
          </p:nvPr>
        </p:nvSpPr>
        <p:spPr/>
        <p:txBody>
          <a:bodyPr/>
          <a:lstStyle/>
          <a:p>
            <a:endParaRPr lang="nl-NL"/>
          </a:p>
        </p:txBody>
      </p:sp>
      <p:pic>
        <p:nvPicPr>
          <p:cNvPr id="1026" name="Picture 2" descr="Afbeeldingsresultaat voor deuren open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556792"/>
            <a:ext cx="7632848"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677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250"/>
                                        <p:tgtEl>
                                          <p:spTgt spid="1026"/>
                                        </p:tgtEl>
                                      </p:cBhvr>
                                    </p:animEffect>
                                    <p:anim calcmode="lin" valueType="num">
                                      <p:cBhvr>
                                        <p:cTn id="8" dur="250" fill="hold"/>
                                        <p:tgtEl>
                                          <p:spTgt spid="1026"/>
                                        </p:tgtEl>
                                        <p:attrNameLst>
                                          <p:attrName>ppt_x</p:attrName>
                                        </p:attrNameLst>
                                      </p:cBhvr>
                                      <p:tavLst>
                                        <p:tav tm="0">
                                          <p:val>
                                            <p:strVal val="#ppt_x"/>
                                          </p:val>
                                        </p:tav>
                                        <p:tav tm="100000">
                                          <p:val>
                                            <p:strVal val="#ppt_x"/>
                                          </p:val>
                                        </p:tav>
                                      </p:tavLst>
                                    </p:anim>
                                    <p:anim calcmode="lin" valueType="num">
                                      <p:cBhvr>
                                        <p:cTn id="9" dur="25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De </a:t>
            </a:r>
            <a:r>
              <a:rPr lang="en-US" dirty="0" err="1"/>
              <a:t>werkmethodiek</a:t>
            </a:r>
            <a:r>
              <a:rPr lang="en-US" dirty="0"/>
              <a:t> &amp; </a:t>
            </a:r>
            <a:r>
              <a:rPr lang="en-US" dirty="0" err="1"/>
              <a:t>vragen</a:t>
            </a:r>
            <a:endParaRPr lang="nl-NL" dirty="0"/>
          </a:p>
        </p:txBody>
      </p:sp>
      <p:sp>
        <p:nvSpPr>
          <p:cNvPr id="3" name="Tijdelijke aanduiding voor inhoud 2"/>
          <p:cNvSpPr>
            <a:spLocks noGrp="1"/>
          </p:cNvSpPr>
          <p:nvPr>
            <p:ph idx="1"/>
          </p:nvPr>
        </p:nvSpPr>
        <p:spPr/>
        <p:txBody>
          <a:bodyPr/>
          <a:lstStyle/>
          <a:p>
            <a:r>
              <a:rPr lang="en-US" dirty="0"/>
              <a:t>De </a:t>
            </a:r>
            <a:r>
              <a:rPr lang="en-US" dirty="0" err="1"/>
              <a:t>werkmethodiek</a:t>
            </a:r>
            <a:r>
              <a:rPr lang="en-US" dirty="0"/>
              <a:t> </a:t>
            </a:r>
            <a:r>
              <a:rPr lang="en-US" dirty="0" err="1"/>
              <a:t>uitgelegd</a:t>
            </a:r>
            <a:endParaRPr lang="en-US" dirty="0"/>
          </a:p>
          <a:p>
            <a:endParaRPr lang="en-US" dirty="0"/>
          </a:p>
          <a:p>
            <a:r>
              <a:rPr lang="en-US" dirty="0" err="1"/>
              <a:t>Zelf</a:t>
            </a:r>
            <a:r>
              <a:rPr lang="en-US" dirty="0"/>
              <a:t> </a:t>
            </a:r>
            <a:r>
              <a:rPr lang="en-US" dirty="0" err="1"/>
              <a:t>aan</a:t>
            </a:r>
            <a:r>
              <a:rPr lang="en-US" dirty="0"/>
              <a:t> de slag: SMART</a:t>
            </a:r>
          </a:p>
          <a:p>
            <a:endParaRPr lang="en-US" dirty="0"/>
          </a:p>
          <a:p>
            <a:r>
              <a:rPr lang="en-US" dirty="0" err="1"/>
              <a:t>Obstakels</a:t>
            </a:r>
            <a:r>
              <a:rPr lang="en-US" dirty="0"/>
              <a:t> </a:t>
            </a:r>
            <a:r>
              <a:rPr lang="en-US" dirty="0" err="1"/>
              <a:t>voor</a:t>
            </a:r>
            <a:r>
              <a:rPr lang="en-US" dirty="0"/>
              <a:t> </a:t>
            </a:r>
            <a:r>
              <a:rPr lang="en-US" dirty="0" err="1"/>
              <a:t>normering</a:t>
            </a:r>
            <a:endParaRPr lang="en-US" dirty="0"/>
          </a:p>
          <a:p>
            <a:endParaRPr lang="en-US" dirty="0"/>
          </a:p>
          <a:p>
            <a:r>
              <a:rPr lang="en-US" dirty="0" err="1"/>
              <a:t>Vragen</a:t>
            </a:r>
            <a:r>
              <a:rPr lang="en-US" dirty="0"/>
              <a:t> over </a:t>
            </a:r>
            <a:r>
              <a:rPr lang="en-US" dirty="0" err="1"/>
              <a:t>richtlijnen</a:t>
            </a:r>
            <a:r>
              <a:rPr lang="en-US" dirty="0"/>
              <a:t> of </a:t>
            </a:r>
            <a:r>
              <a:rPr lang="en-US" dirty="0" err="1"/>
              <a:t>projecten</a:t>
            </a:r>
            <a:r>
              <a:rPr lang="en-US" dirty="0"/>
              <a:t> van de </a:t>
            </a:r>
            <a:r>
              <a:rPr lang="en-US" dirty="0" err="1"/>
              <a:t>werkgroep</a:t>
            </a:r>
            <a:r>
              <a:rPr lang="en-US" dirty="0"/>
              <a:t> </a:t>
            </a:r>
            <a:r>
              <a:rPr lang="en-US" dirty="0" err="1"/>
              <a:t>normering</a:t>
            </a:r>
            <a:r>
              <a:rPr lang="en-US" dirty="0"/>
              <a:t>?</a:t>
            </a:r>
            <a:endParaRPr lang="nl-NL" dirty="0"/>
          </a:p>
        </p:txBody>
      </p:sp>
    </p:spTree>
    <p:extLst>
      <p:ext uri="{BB962C8B-B14F-4D97-AF65-F5344CB8AC3E}">
        <p14:creationId xmlns:p14="http://schemas.microsoft.com/office/powerpoint/2010/main" val="3390202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De </a:t>
            </a:r>
            <a:r>
              <a:rPr lang="en-US" dirty="0" err="1"/>
              <a:t>werkmethodiek</a:t>
            </a:r>
            <a:r>
              <a:rPr lang="en-US" dirty="0"/>
              <a:t>: </a:t>
            </a:r>
            <a:br>
              <a:rPr lang="en-US" dirty="0"/>
            </a:br>
            <a:r>
              <a:rPr lang="en-US" dirty="0"/>
              <a:t>10 </a:t>
            </a:r>
            <a:r>
              <a:rPr lang="en-US" dirty="0" err="1"/>
              <a:t>stappen</a:t>
            </a:r>
            <a:endParaRPr lang="nl-NL" dirty="0"/>
          </a:p>
        </p:txBody>
      </p:sp>
      <p:sp>
        <p:nvSpPr>
          <p:cNvPr id="3" name="Tijdelijke aanduiding voor inhoud 2"/>
          <p:cNvSpPr>
            <a:spLocks noGrp="1"/>
          </p:cNvSpPr>
          <p:nvPr>
            <p:ph idx="1"/>
          </p:nvPr>
        </p:nvSpPr>
        <p:spPr/>
        <p:txBody>
          <a:bodyPr>
            <a:normAutofit fontScale="92500" lnSpcReduction="10000"/>
          </a:bodyPr>
          <a:lstStyle/>
          <a:p>
            <a:pPr marL="114300" indent="0">
              <a:buNone/>
            </a:pPr>
            <a:endParaRPr lang="en-US" dirty="0"/>
          </a:p>
          <a:p>
            <a:pPr marL="571500" indent="-457200">
              <a:buAutoNum type="arabicPeriod"/>
            </a:pPr>
            <a:r>
              <a:rPr lang="en-US" dirty="0" err="1"/>
              <a:t>Vraag</a:t>
            </a:r>
            <a:r>
              <a:rPr lang="en-US" dirty="0"/>
              <a:t> om </a:t>
            </a:r>
            <a:r>
              <a:rPr lang="en-US" dirty="0" err="1"/>
              <a:t>normering</a:t>
            </a:r>
            <a:r>
              <a:rPr lang="en-US" dirty="0"/>
              <a:t> </a:t>
            </a:r>
            <a:r>
              <a:rPr lang="en-US" dirty="0" err="1"/>
              <a:t>komt</a:t>
            </a:r>
            <a:r>
              <a:rPr lang="en-US" dirty="0"/>
              <a:t> </a:t>
            </a:r>
            <a:r>
              <a:rPr lang="en-US" dirty="0" err="1"/>
              <a:t>binnen</a:t>
            </a:r>
            <a:r>
              <a:rPr lang="en-US" dirty="0"/>
              <a:t> (INTERN)</a:t>
            </a:r>
          </a:p>
          <a:p>
            <a:pPr marL="571500" indent="-457200">
              <a:buAutoNum type="arabicPeriod"/>
            </a:pPr>
            <a:r>
              <a:rPr lang="en-US" dirty="0" err="1"/>
              <a:t>Vooronderzoek</a:t>
            </a:r>
            <a:r>
              <a:rPr lang="en-US" dirty="0"/>
              <a:t>: </a:t>
            </a:r>
            <a:r>
              <a:rPr lang="en-US" dirty="0" err="1"/>
              <a:t>Ontwerpeigenaren</a:t>
            </a:r>
            <a:r>
              <a:rPr lang="en-US" dirty="0"/>
              <a:t> </a:t>
            </a:r>
            <a:r>
              <a:rPr lang="en-US" dirty="0" err="1"/>
              <a:t>maken</a:t>
            </a:r>
            <a:r>
              <a:rPr lang="en-US" dirty="0"/>
              <a:t> de </a:t>
            </a:r>
            <a:r>
              <a:rPr lang="en-US" dirty="0" err="1"/>
              <a:t>vraag</a:t>
            </a:r>
            <a:r>
              <a:rPr lang="en-US" dirty="0"/>
              <a:t> SMART (INTERN)</a:t>
            </a:r>
          </a:p>
          <a:p>
            <a:pPr marL="571500" indent="-457200">
              <a:buAutoNum type="arabicPeriod"/>
            </a:pPr>
            <a:r>
              <a:rPr lang="en-US" dirty="0" err="1"/>
              <a:t>Achterbannen</a:t>
            </a:r>
            <a:r>
              <a:rPr lang="en-US" dirty="0"/>
              <a:t> </a:t>
            </a:r>
            <a:r>
              <a:rPr lang="en-US" dirty="0" err="1"/>
              <a:t>raadplegen</a:t>
            </a:r>
            <a:r>
              <a:rPr lang="en-US" dirty="0"/>
              <a:t> m.b.t. SMART (EXTERN)</a:t>
            </a:r>
          </a:p>
          <a:p>
            <a:pPr marL="571500" indent="-457200">
              <a:buAutoNum type="arabicPeriod"/>
            </a:pPr>
            <a:r>
              <a:rPr lang="en-US" dirty="0"/>
              <a:t>Commitment </a:t>
            </a:r>
            <a:r>
              <a:rPr lang="en-US" dirty="0" err="1"/>
              <a:t>Platvormoverleg</a:t>
            </a:r>
            <a:r>
              <a:rPr lang="en-US" dirty="0"/>
              <a:t> (INTERN)</a:t>
            </a:r>
          </a:p>
          <a:p>
            <a:pPr marL="571500" indent="-457200">
              <a:buAutoNum type="arabicPeriod"/>
            </a:pPr>
            <a:r>
              <a:rPr lang="en-US" dirty="0" err="1"/>
              <a:t>Informatieverzameling</a:t>
            </a:r>
            <a:r>
              <a:rPr lang="en-US" dirty="0"/>
              <a:t> &amp; </a:t>
            </a:r>
            <a:r>
              <a:rPr lang="en-US" dirty="0" err="1"/>
              <a:t>Verdieping</a:t>
            </a:r>
            <a:r>
              <a:rPr lang="en-US" dirty="0"/>
              <a:t> (INTERN)</a:t>
            </a:r>
          </a:p>
          <a:p>
            <a:pPr marL="571500" indent="-457200">
              <a:buAutoNum type="arabicPeriod"/>
            </a:pPr>
            <a:r>
              <a:rPr lang="en-US" dirty="0" err="1"/>
              <a:t>Eerste</a:t>
            </a:r>
            <a:r>
              <a:rPr lang="en-US" dirty="0"/>
              <a:t> </a:t>
            </a:r>
            <a:r>
              <a:rPr lang="en-US" dirty="0" err="1"/>
              <a:t>voorstel</a:t>
            </a:r>
            <a:r>
              <a:rPr lang="en-US" dirty="0"/>
              <a:t> (incl. </a:t>
            </a:r>
            <a:r>
              <a:rPr lang="en-US" dirty="0" err="1"/>
              <a:t>sterkte</a:t>
            </a:r>
            <a:r>
              <a:rPr lang="en-US" dirty="0"/>
              <a:t>/</a:t>
            </a:r>
            <a:r>
              <a:rPr lang="en-US" dirty="0" err="1"/>
              <a:t>zwakte-analyse</a:t>
            </a:r>
            <a:r>
              <a:rPr lang="en-US" dirty="0"/>
              <a:t>) (INTERN)</a:t>
            </a:r>
          </a:p>
          <a:p>
            <a:pPr marL="571500" indent="-457200">
              <a:buAutoNum type="arabicPeriod"/>
            </a:pPr>
            <a:r>
              <a:rPr lang="en-US" dirty="0"/>
              <a:t>a. Interne feedback</a:t>
            </a:r>
          </a:p>
          <a:p>
            <a:pPr marL="114300" indent="0">
              <a:buNone/>
            </a:pPr>
            <a:r>
              <a:rPr lang="en-US" dirty="0"/>
              <a:t>        b. </a:t>
            </a:r>
            <a:r>
              <a:rPr lang="en-US" dirty="0" err="1"/>
              <a:t>Externe</a:t>
            </a:r>
            <a:r>
              <a:rPr lang="en-US" dirty="0"/>
              <a:t> feedback</a:t>
            </a:r>
          </a:p>
          <a:p>
            <a:pPr marL="114300" indent="0">
              <a:buNone/>
            </a:pPr>
            <a:r>
              <a:rPr lang="en-US" dirty="0"/>
              <a:t>        c. </a:t>
            </a:r>
            <a:r>
              <a:rPr lang="en-US" dirty="0" err="1"/>
              <a:t>Bespreking</a:t>
            </a:r>
            <a:r>
              <a:rPr lang="en-US" dirty="0"/>
              <a:t> met </a:t>
            </a:r>
            <a:r>
              <a:rPr lang="en-US" dirty="0" err="1"/>
              <a:t>Platvorm</a:t>
            </a:r>
            <a:endParaRPr lang="en-US" dirty="0"/>
          </a:p>
          <a:p>
            <a:pPr marL="571500" indent="-457200">
              <a:buFont typeface="+mj-lt"/>
              <a:buAutoNum type="arabicPeriod" startAt="8"/>
            </a:pPr>
            <a:r>
              <a:rPr lang="en-US" dirty="0" err="1"/>
              <a:t>Aanpassen</a:t>
            </a:r>
            <a:r>
              <a:rPr lang="en-US" dirty="0"/>
              <a:t> </a:t>
            </a:r>
            <a:r>
              <a:rPr lang="en-US" dirty="0" err="1"/>
              <a:t>en</a:t>
            </a:r>
            <a:r>
              <a:rPr lang="en-US" dirty="0"/>
              <a:t> </a:t>
            </a:r>
            <a:r>
              <a:rPr lang="en-US" dirty="0" err="1"/>
              <a:t>bespreken</a:t>
            </a:r>
            <a:r>
              <a:rPr lang="en-US" dirty="0"/>
              <a:t> (INTERN)</a:t>
            </a:r>
          </a:p>
          <a:p>
            <a:pPr marL="571500" indent="-457200">
              <a:buFont typeface="+mj-lt"/>
              <a:buAutoNum type="arabicPeriod" startAt="8"/>
            </a:pPr>
            <a:r>
              <a:rPr lang="en-US" dirty="0" err="1"/>
              <a:t>Definitief</a:t>
            </a:r>
            <a:r>
              <a:rPr lang="en-US" dirty="0"/>
              <a:t> </a:t>
            </a:r>
            <a:r>
              <a:rPr lang="en-US" dirty="0" err="1"/>
              <a:t>voorstel</a:t>
            </a:r>
            <a:r>
              <a:rPr lang="en-US" dirty="0"/>
              <a:t> </a:t>
            </a:r>
            <a:r>
              <a:rPr lang="en-US" dirty="0" err="1"/>
              <a:t>naar</a:t>
            </a:r>
            <a:r>
              <a:rPr lang="en-US" dirty="0"/>
              <a:t> </a:t>
            </a:r>
            <a:r>
              <a:rPr lang="en-US" dirty="0" err="1"/>
              <a:t>Platvorm</a:t>
            </a:r>
            <a:r>
              <a:rPr lang="en-US" dirty="0"/>
              <a:t> (INTERN)</a:t>
            </a:r>
          </a:p>
          <a:p>
            <a:pPr marL="571500" indent="-457200">
              <a:buFont typeface="+mj-lt"/>
              <a:buAutoNum type="arabicPeriod" startAt="8"/>
            </a:pPr>
            <a:r>
              <a:rPr lang="en-US" dirty="0" err="1"/>
              <a:t>Richtlijn</a:t>
            </a:r>
            <a:r>
              <a:rPr lang="en-US" dirty="0"/>
              <a:t> </a:t>
            </a:r>
            <a:r>
              <a:rPr lang="en-US" dirty="0" err="1"/>
              <a:t>publiceren</a:t>
            </a:r>
            <a:r>
              <a:rPr lang="en-US" dirty="0"/>
              <a:t>, </a:t>
            </a:r>
            <a:r>
              <a:rPr lang="en-US" dirty="0" err="1"/>
              <a:t>monitoren</a:t>
            </a:r>
            <a:r>
              <a:rPr lang="en-US" dirty="0"/>
              <a:t> </a:t>
            </a:r>
            <a:r>
              <a:rPr lang="en-US" dirty="0" err="1"/>
              <a:t>en</a:t>
            </a:r>
            <a:r>
              <a:rPr lang="en-US" dirty="0"/>
              <a:t> </a:t>
            </a:r>
            <a:r>
              <a:rPr lang="en-US" dirty="0" err="1"/>
              <a:t>evalueren</a:t>
            </a:r>
            <a:r>
              <a:rPr lang="en-US" dirty="0"/>
              <a:t> (OPENBAAR)</a:t>
            </a:r>
          </a:p>
          <a:p>
            <a:pPr marL="114300" indent="0">
              <a:buNone/>
            </a:pPr>
            <a:endParaRPr lang="nl-NL" dirty="0"/>
          </a:p>
        </p:txBody>
      </p:sp>
    </p:spTree>
    <p:extLst>
      <p:ext uri="{BB962C8B-B14F-4D97-AF65-F5344CB8AC3E}">
        <p14:creationId xmlns:p14="http://schemas.microsoft.com/office/powerpoint/2010/main" val="3504474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2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2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2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2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2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25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25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25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25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25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250" fill="hold"/>
                                        <p:tgtEl>
                                          <p:spTgt spid="3">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25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250" fill="hold"/>
                                        <p:tgtEl>
                                          <p:spTgt spid="3">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25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25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 calcmode="lin" valueType="num">
                                      <p:cBhvr additive="base">
                                        <p:cTn id="57" dur="25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8" dur="25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3">
                                            <p:txEl>
                                              <p:pRg st="11" end="11"/>
                                            </p:txEl>
                                          </p:spTgt>
                                        </p:tgtEl>
                                        <p:attrNameLst>
                                          <p:attrName>style.visibility</p:attrName>
                                        </p:attrNameLst>
                                      </p:cBhvr>
                                      <p:to>
                                        <p:strVal val="visible"/>
                                      </p:to>
                                    </p:set>
                                    <p:anim calcmode="lin" valueType="num">
                                      <p:cBhvr additive="base">
                                        <p:cTn id="63" dur="25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4" dur="25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3">
                                            <p:txEl>
                                              <p:pRg st="12" end="12"/>
                                            </p:txEl>
                                          </p:spTgt>
                                        </p:tgtEl>
                                        <p:attrNameLst>
                                          <p:attrName>style.visibility</p:attrName>
                                        </p:attrNameLst>
                                      </p:cBhvr>
                                      <p:to>
                                        <p:strVal val="visible"/>
                                      </p:to>
                                    </p:set>
                                    <p:anim calcmode="lin" valueType="num">
                                      <p:cBhvr additive="base">
                                        <p:cTn id="69" dur="25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0" dur="25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Niet</a:t>
            </a:r>
            <a:r>
              <a:rPr lang="en-US" dirty="0"/>
              <a:t> </a:t>
            </a:r>
            <a:r>
              <a:rPr lang="en-US" dirty="0" err="1"/>
              <a:t>altijd</a:t>
            </a:r>
            <a:r>
              <a:rPr lang="en-US" dirty="0"/>
              <a:t> zo </a:t>
            </a:r>
            <a:r>
              <a:rPr lang="en-US" dirty="0" err="1"/>
              <a:t>paradijselijk</a:t>
            </a:r>
            <a:r>
              <a:rPr lang="en-US" dirty="0"/>
              <a:t>…</a:t>
            </a:r>
            <a:endParaRPr lang="nl-NL" dirty="0"/>
          </a:p>
        </p:txBody>
      </p:sp>
      <p:pic>
        <p:nvPicPr>
          <p:cNvPr id="4" name="Picture 2" descr="Afbeeldingsresultaat voor deuren opene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412776"/>
            <a:ext cx="6768752" cy="4608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35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Zelf</a:t>
            </a:r>
            <a:r>
              <a:rPr lang="en-US" dirty="0"/>
              <a:t> </a:t>
            </a:r>
            <a:r>
              <a:rPr lang="en-US" dirty="0" err="1"/>
              <a:t>aan</a:t>
            </a:r>
            <a:r>
              <a:rPr lang="en-US" dirty="0"/>
              <a:t> de slag: SMART </a:t>
            </a:r>
            <a:r>
              <a:rPr lang="en-US" dirty="0" err="1"/>
              <a:t>maken</a:t>
            </a:r>
            <a:endParaRPr lang="nl-NL" dirty="0"/>
          </a:p>
        </p:txBody>
      </p:sp>
      <p:sp>
        <p:nvSpPr>
          <p:cNvPr id="3" name="Tijdelijke aanduiding voor inhoud 2"/>
          <p:cNvSpPr>
            <a:spLocks noGrp="1"/>
          </p:cNvSpPr>
          <p:nvPr>
            <p:ph idx="1"/>
          </p:nvPr>
        </p:nvSpPr>
        <p:spPr/>
        <p:txBody>
          <a:bodyPr>
            <a:normAutofit/>
          </a:bodyPr>
          <a:lstStyle/>
          <a:p>
            <a:endParaRPr lang="en-US" dirty="0"/>
          </a:p>
          <a:p>
            <a:endParaRPr lang="en-US" dirty="0"/>
          </a:p>
          <a:p>
            <a:r>
              <a:rPr lang="en-US" dirty="0" err="1"/>
              <a:t>Een</a:t>
            </a:r>
            <a:r>
              <a:rPr lang="en-US" dirty="0"/>
              <a:t> </a:t>
            </a:r>
            <a:r>
              <a:rPr lang="en-US" dirty="0" err="1"/>
              <a:t>slachtoffer</a:t>
            </a:r>
            <a:r>
              <a:rPr lang="en-US" dirty="0"/>
              <a:t> met </a:t>
            </a:r>
            <a:r>
              <a:rPr lang="en-US" dirty="0" err="1"/>
              <a:t>blijvend</a:t>
            </a:r>
            <a:r>
              <a:rPr lang="en-US" dirty="0"/>
              <a:t> </a:t>
            </a:r>
            <a:r>
              <a:rPr lang="en-US" dirty="0" err="1"/>
              <a:t>letsel</a:t>
            </a:r>
            <a:r>
              <a:rPr lang="en-US" dirty="0"/>
              <a:t>.</a:t>
            </a:r>
          </a:p>
          <a:p>
            <a:r>
              <a:rPr lang="en-US" dirty="0" err="1"/>
              <a:t>Aansprakelijkheid</a:t>
            </a:r>
            <a:r>
              <a:rPr lang="en-US" dirty="0"/>
              <a:t> </a:t>
            </a:r>
            <a:r>
              <a:rPr lang="en-US" dirty="0" err="1"/>
              <a:t>staat</a:t>
            </a:r>
            <a:r>
              <a:rPr lang="en-US" dirty="0"/>
              <a:t> vast.</a:t>
            </a:r>
          </a:p>
          <a:p>
            <a:r>
              <a:rPr lang="en-US" dirty="0"/>
              <a:t>Het </a:t>
            </a:r>
            <a:r>
              <a:rPr lang="en-US" dirty="0" err="1"/>
              <a:t>slachtoffer</a:t>
            </a:r>
            <a:r>
              <a:rPr lang="en-US" dirty="0"/>
              <a:t> is </a:t>
            </a:r>
            <a:r>
              <a:rPr lang="en-US" dirty="0" err="1"/>
              <a:t>niet</a:t>
            </a:r>
            <a:r>
              <a:rPr lang="en-US" dirty="0"/>
              <a:t> </a:t>
            </a:r>
            <a:r>
              <a:rPr lang="en-US" dirty="0" err="1"/>
              <a:t>meer</a:t>
            </a:r>
            <a:r>
              <a:rPr lang="en-US" dirty="0"/>
              <a:t> in </a:t>
            </a:r>
            <a:r>
              <a:rPr lang="en-US" dirty="0" err="1"/>
              <a:t>staat</a:t>
            </a:r>
            <a:r>
              <a:rPr lang="en-US" dirty="0"/>
              <a:t> om </a:t>
            </a:r>
            <a:r>
              <a:rPr lang="en-US" dirty="0" err="1"/>
              <a:t>zijn</a:t>
            </a:r>
            <a:r>
              <a:rPr lang="en-US" dirty="0"/>
              <a:t> huis </a:t>
            </a:r>
            <a:r>
              <a:rPr lang="en-US" dirty="0" err="1"/>
              <a:t>te</a:t>
            </a:r>
            <a:r>
              <a:rPr lang="en-US" dirty="0"/>
              <a:t> </a:t>
            </a:r>
            <a:r>
              <a:rPr lang="en-US" dirty="0" err="1"/>
              <a:t>schilderen</a:t>
            </a:r>
            <a:r>
              <a:rPr lang="en-US" dirty="0"/>
              <a:t> </a:t>
            </a:r>
            <a:r>
              <a:rPr lang="en-US" dirty="0" err="1"/>
              <a:t>en</a:t>
            </a:r>
            <a:r>
              <a:rPr lang="en-US" dirty="0"/>
              <a:t> </a:t>
            </a:r>
            <a:r>
              <a:rPr lang="en-US" dirty="0" err="1"/>
              <a:t>zijn</a:t>
            </a:r>
            <a:r>
              <a:rPr lang="en-US" dirty="0"/>
              <a:t> </a:t>
            </a:r>
            <a:r>
              <a:rPr lang="en-US" dirty="0" err="1"/>
              <a:t>tuin</a:t>
            </a:r>
            <a:r>
              <a:rPr lang="en-US" dirty="0"/>
              <a:t> </a:t>
            </a:r>
            <a:r>
              <a:rPr lang="en-US" dirty="0" err="1"/>
              <a:t>te</a:t>
            </a:r>
            <a:r>
              <a:rPr lang="en-US" dirty="0"/>
              <a:t> </a:t>
            </a:r>
            <a:r>
              <a:rPr lang="en-US" dirty="0" err="1"/>
              <a:t>onderhouden</a:t>
            </a:r>
            <a:r>
              <a:rPr lang="en-US" dirty="0"/>
              <a:t>.</a:t>
            </a:r>
          </a:p>
          <a:p>
            <a:r>
              <a:rPr lang="en-US" dirty="0" err="1"/>
              <a:t>Zijn</a:t>
            </a:r>
            <a:r>
              <a:rPr lang="en-US" dirty="0"/>
              <a:t> </a:t>
            </a:r>
            <a:r>
              <a:rPr lang="en-US" dirty="0" err="1"/>
              <a:t>buurman</a:t>
            </a:r>
            <a:r>
              <a:rPr lang="en-US" dirty="0"/>
              <a:t> is </a:t>
            </a:r>
            <a:r>
              <a:rPr lang="en-US" dirty="0" err="1"/>
              <a:t>bereid</a:t>
            </a:r>
            <a:r>
              <a:rPr lang="en-US" dirty="0"/>
              <a:t> om – </a:t>
            </a:r>
            <a:r>
              <a:rPr lang="en-US" dirty="0" err="1"/>
              <a:t>als</a:t>
            </a:r>
            <a:r>
              <a:rPr lang="en-US" dirty="0"/>
              <a:t> </a:t>
            </a:r>
            <a:r>
              <a:rPr lang="en-US" dirty="0" err="1"/>
              <a:t>beunhaas</a:t>
            </a:r>
            <a:r>
              <a:rPr lang="en-US" dirty="0"/>
              <a:t> – </a:t>
            </a:r>
            <a:r>
              <a:rPr lang="en-US" dirty="0" err="1"/>
              <a:t>iedere</a:t>
            </a:r>
            <a:r>
              <a:rPr lang="en-US" dirty="0"/>
              <a:t> twee </a:t>
            </a:r>
            <a:r>
              <a:rPr lang="en-US" dirty="0" err="1"/>
              <a:t>jaar</a:t>
            </a:r>
            <a:r>
              <a:rPr lang="en-US" dirty="0"/>
              <a:t> het huis </a:t>
            </a:r>
            <a:r>
              <a:rPr lang="en-US" dirty="0" err="1"/>
              <a:t>te</a:t>
            </a:r>
            <a:r>
              <a:rPr lang="en-US" dirty="0"/>
              <a:t> </a:t>
            </a:r>
            <a:r>
              <a:rPr lang="en-US" dirty="0" err="1"/>
              <a:t>schilderen</a:t>
            </a:r>
            <a:r>
              <a:rPr lang="en-US" dirty="0"/>
              <a:t> </a:t>
            </a:r>
            <a:r>
              <a:rPr lang="en-US" dirty="0" err="1"/>
              <a:t>en</a:t>
            </a:r>
            <a:r>
              <a:rPr lang="en-US" dirty="0"/>
              <a:t> </a:t>
            </a:r>
            <a:r>
              <a:rPr lang="en-US" dirty="0" err="1"/>
              <a:t>maandelijks</a:t>
            </a:r>
            <a:r>
              <a:rPr lang="en-US" dirty="0"/>
              <a:t> het </a:t>
            </a:r>
            <a:r>
              <a:rPr lang="en-US" dirty="0" err="1"/>
              <a:t>groot</a:t>
            </a:r>
            <a:r>
              <a:rPr lang="en-US" dirty="0"/>
              <a:t> </a:t>
            </a:r>
            <a:r>
              <a:rPr lang="en-US" dirty="0" err="1"/>
              <a:t>onderhoud</a:t>
            </a:r>
            <a:r>
              <a:rPr lang="en-US" dirty="0"/>
              <a:t> </a:t>
            </a:r>
            <a:r>
              <a:rPr lang="en-US" dirty="0" err="1"/>
              <a:t>aan</a:t>
            </a:r>
            <a:r>
              <a:rPr lang="en-US" dirty="0"/>
              <a:t> de </a:t>
            </a:r>
            <a:r>
              <a:rPr lang="en-US" dirty="0" err="1"/>
              <a:t>tuin</a:t>
            </a:r>
            <a:r>
              <a:rPr lang="en-US" dirty="0"/>
              <a:t> </a:t>
            </a:r>
            <a:r>
              <a:rPr lang="en-US" dirty="0" err="1"/>
              <a:t>te</a:t>
            </a:r>
            <a:r>
              <a:rPr lang="en-US" dirty="0"/>
              <a:t> </a:t>
            </a:r>
            <a:r>
              <a:rPr lang="en-US" dirty="0" err="1"/>
              <a:t>doen</a:t>
            </a:r>
            <a:r>
              <a:rPr lang="en-US" dirty="0"/>
              <a:t>.</a:t>
            </a:r>
          </a:p>
          <a:p>
            <a:r>
              <a:rPr lang="en-US" dirty="0" err="1"/>
              <a:t>Partijen</a:t>
            </a:r>
            <a:r>
              <a:rPr lang="en-US" dirty="0"/>
              <a:t> </a:t>
            </a:r>
            <a:r>
              <a:rPr lang="en-US" dirty="0" err="1"/>
              <a:t>hebben</a:t>
            </a:r>
            <a:r>
              <a:rPr lang="en-US" dirty="0"/>
              <a:t> </a:t>
            </a:r>
            <a:r>
              <a:rPr lang="en-US" dirty="0" err="1"/>
              <a:t>verschil</a:t>
            </a:r>
            <a:r>
              <a:rPr lang="en-US" dirty="0"/>
              <a:t> van </a:t>
            </a:r>
            <a:r>
              <a:rPr lang="en-US" dirty="0" err="1"/>
              <a:t>mening</a:t>
            </a:r>
            <a:r>
              <a:rPr lang="en-US" dirty="0"/>
              <a:t> over het </a:t>
            </a:r>
            <a:r>
              <a:rPr lang="en-US" dirty="0" err="1"/>
              <a:t>beunhaastarief</a:t>
            </a:r>
            <a:r>
              <a:rPr lang="en-US" dirty="0"/>
              <a:t>.</a:t>
            </a:r>
          </a:p>
        </p:txBody>
      </p:sp>
      <p:sp>
        <p:nvSpPr>
          <p:cNvPr id="4" name="Rechthoek 3"/>
          <p:cNvSpPr/>
          <p:nvPr/>
        </p:nvSpPr>
        <p:spPr>
          <a:xfrm>
            <a:off x="467544" y="2060848"/>
            <a:ext cx="7560840" cy="34563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400" dirty="0"/>
              <a:t>De </a:t>
            </a:r>
            <a:r>
              <a:rPr lang="en-US" sz="2400" dirty="0" err="1"/>
              <a:t>Letselschade</a:t>
            </a:r>
            <a:r>
              <a:rPr lang="en-US" sz="2400" dirty="0"/>
              <a:t> </a:t>
            </a:r>
            <a:r>
              <a:rPr lang="en-US" sz="2400" dirty="0" err="1"/>
              <a:t>Raad</a:t>
            </a:r>
            <a:r>
              <a:rPr lang="en-US" sz="2400" dirty="0"/>
              <a:t> </a:t>
            </a:r>
            <a:r>
              <a:rPr lang="en-US" sz="2400" dirty="0" err="1"/>
              <a:t>krijgt</a:t>
            </a:r>
            <a:r>
              <a:rPr lang="en-US" sz="2400" dirty="0"/>
              <a:t> het </a:t>
            </a:r>
            <a:r>
              <a:rPr lang="en-US" sz="2400" dirty="0" err="1"/>
              <a:t>verzoek</a:t>
            </a:r>
            <a:r>
              <a:rPr lang="en-US" sz="2400" dirty="0"/>
              <a:t> </a:t>
            </a:r>
            <a:r>
              <a:rPr lang="en-US" sz="2400" dirty="0" err="1"/>
              <a:t>voor</a:t>
            </a:r>
            <a:r>
              <a:rPr lang="en-US" sz="2400" dirty="0"/>
              <a:t> </a:t>
            </a:r>
            <a:r>
              <a:rPr lang="en-US" sz="2400" dirty="0" err="1"/>
              <a:t>deze</a:t>
            </a:r>
            <a:r>
              <a:rPr lang="en-US" sz="2400" dirty="0"/>
              <a:t> </a:t>
            </a:r>
            <a:r>
              <a:rPr lang="en-US" sz="2400" dirty="0" err="1"/>
              <a:t>problematiek</a:t>
            </a:r>
            <a:r>
              <a:rPr lang="en-US" sz="2400" dirty="0"/>
              <a:t> </a:t>
            </a:r>
            <a:r>
              <a:rPr lang="en-US" sz="2400" dirty="0" err="1"/>
              <a:t>een</a:t>
            </a:r>
            <a:r>
              <a:rPr lang="en-US" sz="2400" dirty="0"/>
              <a:t> </a:t>
            </a:r>
            <a:r>
              <a:rPr lang="en-US" sz="2400" dirty="0" err="1"/>
              <a:t>richtlijn</a:t>
            </a:r>
            <a:r>
              <a:rPr lang="en-US" sz="2400" dirty="0"/>
              <a:t> (incl. </a:t>
            </a:r>
            <a:r>
              <a:rPr lang="en-US" sz="2400" dirty="0" err="1"/>
              <a:t>tarief</a:t>
            </a:r>
            <a:r>
              <a:rPr lang="en-US" sz="2400" dirty="0"/>
              <a:t>) </a:t>
            </a:r>
            <a:r>
              <a:rPr lang="en-US" sz="2400" dirty="0" err="1"/>
              <a:t>te</a:t>
            </a:r>
            <a:r>
              <a:rPr lang="en-US" sz="2400" dirty="0"/>
              <a:t> </a:t>
            </a:r>
            <a:r>
              <a:rPr lang="en-US" sz="2400" dirty="0" err="1"/>
              <a:t>bedenken</a:t>
            </a:r>
            <a:r>
              <a:rPr lang="en-US" sz="2400" dirty="0"/>
              <a:t>.</a:t>
            </a:r>
          </a:p>
          <a:p>
            <a:endParaRPr lang="en-US" sz="2400" dirty="0"/>
          </a:p>
          <a:p>
            <a:pPr marL="285750" indent="-285750">
              <a:buFont typeface="Arial" panose="020B0604020202020204" pitchFamily="34" charset="0"/>
              <a:buChar char="•"/>
            </a:pPr>
            <a:r>
              <a:rPr lang="en-US" sz="2400" dirty="0"/>
              <a:t>OPDRACHT: </a:t>
            </a:r>
            <a:r>
              <a:rPr lang="en-US" sz="2400" dirty="0" err="1"/>
              <a:t>Maak</a:t>
            </a:r>
            <a:r>
              <a:rPr lang="en-US" sz="2400" dirty="0"/>
              <a:t> </a:t>
            </a:r>
            <a:r>
              <a:rPr lang="en-US" sz="2400" dirty="0" err="1"/>
              <a:t>een</a:t>
            </a:r>
            <a:r>
              <a:rPr lang="en-US" sz="2400" dirty="0"/>
              <a:t> SMART </a:t>
            </a:r>
            <a:r>
              <a:rPr lang="en-US" sz="2400" dirty="0" err="1"/>
              <a:t>advies</a:t>
            </a:r>
            <a:r>
              <a:rPr lang="en-US" sz="2400" dirty="0"/>
              <a:t> over </a:t>
            </a:r>
            <a:r>
              <a:rPr lang="en-US" sz="2400" dirty="0" err="1"/>
              <a:t>normering</a:t>
            </a:r>
            <a:r>
              <a:rPr lang="en-US" sz="2400" dirty="0"/>
              <a:t> van </a:t>
            </a:r>
            <a:r>
              <a:rPr lang="en-US" sz="2400" dirty="0" err="1"/>
              <a:t>beunhaastarieven</a:t>
            </a:r>
            <a:r>
              <a:rPr lang="en-US" sz="2400" dirty="0"/>
              <a: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INSTRUCTIES: </a:t>
            </a:r>
            <a:r>
              <a:rPr lang="en-US" sz="2400" dirty="0" err="1"/>
              <a:t>groep</a:t>
            </a:r>
            <a:r>
              <a:rPr lang="en-US" sz="2400" dirty="0"/>
              <a:t> van 4 </a:t>
            </a:r>
            <a:r>
              <a:rPr lang="en-US" dirty="0"/>
              <a:t>&amp; </a:t>
            </a:r>
            <a:r>
              <a:rPr lang="en-US" sz="2400" dirty="0" err="1"/>
              <a:t>Rollen</a:t>
            </a:r>
            <a:r>
              <a:rPr lang="en-US" sz="2400" dirty="0"/>
              <a:t> </a:t>
            </a:r>
            <a:r>
              <a:rPr lang="en-US" sz="2400" dirty="0" err="1"/>
              <a:t>wisselen</a:t>
            </a:r>
            <a:endParaRPr lang="en-US" sz="2400" dirty="0"/>
          </a:p>
        </p:txBody>
      </p:sp>
    </p:spTree>
    <p:extLst>
      <p:ext uri="{BB962C8B-B14F-4D97-AF65-F5344CB8AC3E}">
        <p14:creationId xmlns:p14="http://schemas.microsoft.com/office/powerpoint/2010/main" val="2474778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145">
                                          <p:stCondLst>
                                            <p:cond delay="0"/>
                                          </p:stCondLst>
                                        </p:cTn>
                                        <p:tgtEl>
                                          <p:spTgt spid="4"/>
                                        </p:tgtEl>
                                      </p:cBhvr>
                                    </p:animEffect>
                                    <p:anim calcmode="lin" valueType="num">
                                      <p:cBhvr>
                                        <p:cTn id="8" dur="456"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166"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166" tmFilter="0, 0; 0.125,0.2665; 0.25,0.4; 0.375,0.465; 0.5,0.5;  0.625,0.535; 0.75,0.6; 0.875,0.7335; 1,1">
                                          <p:stCondLst>
                                            <p:cond delay="166"/>
                                          </p:stCondLst>
                                        </p:cTn>
                                        <p:tgtEl>
                                          <p:spTgt spid="4"/>
                                        </p:tgtEl>
                                        <p:attrNameLst>
                                          <p:attrName>ppt_y</p:attrName>
                                        </p:attrNameLst>
                                      </p:cBhvr>
                                      <p:tavLst>
                                        <p:tav tm="0" fmla="#ppt_y-sin(pi*$)/9">
                                          <p:val>
                                            <p:fltVal val="0"/>
                                          </p:val>
                                        </p:tav>
                                        <p:tav tm="100000">
                                          <p:val>
                                            <p:fltVal val="1"/>
                                          </p:val>
                                        </p:tav>
                                      </p:tavLst>
                                    </p:anim>
                                    <p:anim calcmode="lin" valueType="num">
                                      <p:cBhvr>
                                        <p:cTn id="11" dur="83" tmFilter="0, 0; 0.125,0.2665; 0.25,0.4; 0.375,0.465; 0.5,0.5;  0.625,0.535; 0.75,0.6; 0.875,0.7335; 1,1">
                                          <p:stCondLst>
                                            <p:cond delay="331"/>
                                          </p:stCondLst>
                                        </p:cTn>
                                        <p:tgtEl>
                                          <p:spTgt spid="4"/>
                                        </p:tgtEl>
                                        <p:attrNameLst>
                                          <p:attrName>ppt_y</p:attrName>
                                        </p:attrNameLst>
                                      </p:cBhvr>
                                      <p:tavLst>
                                        <p:tav tm="0" fmla="#ppt_y-sin(pi*$)/27">
                                          <p:val>
                                            <p:fltVal val="0"/>
                                          </p:val>
                                        </p:tav>
                                        <p:tav tm="100000">
                                          <p:val>
                                            <p:fltVal val="1"/>
                                          </p:val>
                                        </p:tav>
                                      </p:tavLst>
                                    </p:anim>
                                    <p:anim calcmode="lin" valueType="num">
                                      <p:cBhvr>
                                        <p:cTn id="12" dur="41" tmFilter="0, 0; 0.125,0.2665; 0.25,0.4; 0.375,0.465; 0.5,0.5;  0.625,0.535; 0.75,0.6; 0.875,0.7335; 1,1">
                                          <p:stCondLst>
                                            <p:cond delay="414"/>
                                          </p:stCondLst>
                                        </p:cTn>
                                        <p:tgtEl>
                                          <p:spTgt spid="4"/>
                                        </p:tgtEl>
                                        <p:attrNameLst>
                                          <p:attrName>ppt_y</p:attrName>
                                        </p:attrNameLst>
                                      </p:cBhvr>
                                      <p:tavLst>
                                        <p:tav tm="0" fmla="#ppt_y-sin(pi*$)/81">
                                          <p:val>
                                            <p:fltVal val="0"/>
                                          </p:val>
                                        </p:tav>
                                        <p:tav tm="100000">
                                          <p:val>
                                            <p:fltVal val="1"/>
                                          </p:val>
                                        </p:tav>
                                      </p:tavLst>
                                    </p:anim>
                                    <p:animScale>
                                      <p:cBhvr>
                                        <p:cTn id="13" dur="7">
                                          <p:stCondLst>
                                            <p:cond delay="162"/>
                                          </p:stCondLst>
                                        </p:cTn>
                                        <p:tgtEl>
                                          <p:spTgt spid="4"/>
                                        </p:tgtEl>
                                      </p:cBhvr>
                                      <p:to x="100000" y="60000"/>
                                    </p:animScale>
                                    <p:animScale>
                                      <p:cBhvr>
                                        <p:cTn id="14" dur="41" decel="50000">
                                          <p:stCondLst>
                                            <p:cond delay="169"/>
                                          </p:stCondLst>
                                        </p:cTn>
                                        <p:tgtEl>
                                          <p:spTgt spid="4"/>
                                        </p:tgtEl>
                                      </p:cBhvr>
                                      <p:to x="100000" y="100000"/>
                                    </p:animScale>
                                    <p:animScale>
                                      <p:cBhvr>
                                        <p:cTn id="15" dur="7">
                                          <p:stCondLst>
                                            <p:cond delay="328"/>
                                          </p:stCondLst>
                                        </p:cTn>
                                        <p:tgtEl>
                                          <p:spTgt spid="4"/>
                                        </p:tgtEl>
                                      </p:cBhvr>
                                      <p:to x="100000" y="80000"/>
                                    </p:animScale>
                                    <p:animScale>
                                      <p:cBhvr>
                                        <p:cTn id="16" dur="41" decel="50000">
                                          <p:stCondLst>
                                            <p:cond delay="335"/>
                                          </p:stCondLst>
                                        </p:cTn>
                                        <p:tgtEl>
                                          <p:spTgt spid="4"/>
                                        </p:tgtEl>
                                      </p:cBhvr>
                                      <p:to x="100000" y="100000"/>
                                    </p:animScale>
                                    <p:animScale>
                                      <p:cBhvr>
                                        <p:cTn id="17" dur="7">
                                          <p:stCondLst>
                                            <p:cond delay="410"/>
                                          </p:stCondLst>
                                        </p:cTn>
                                        <p:tgtEl>
                                          <p:spTgt spid="4"/>
                                        </p:tgtEl>
                                      </p:cBhvr>
                                      <p:to x="100000" y="90000"/>
                                    </p:animScale>
                                    <p:animScale>
                                      <p:cBhvr>
                                        <p:cTn id="18" dur="41" decel="50000">
                                          <p:stCondLst>
                                            <p:cond delay="417"/>
                                          </p:stCondLst>
                                        </p:cTn>
                                        <p:tgtEl>
                                          <p:spTgt spid="4"/>
                                        </p:tgtEl>
                                      </p:cBhvr>
                                      <p:to x="100000" y="100000"/>
                                    </p:animScale>
                                    <p:animScale>
                                      <p:cBhvr>
                                        <p:cTn id="19" dur="7">
                                          <p:stCondLst>
                                            <p:cond delay="452"/>
                                          </p:stCondLst>
                                        </p:cTn>
                                        <p:tgtEl>
                                          <p:spTgt spid="4"/>
                                        </p:tgtEl>
                                      </p:cBhvr>
                                      <p:to x="100000" y="95000"/>
                                    </p:animScale>
                                    <p:animScale>
                                      <p:cBhvr>
                                        <p:cTn id="20" dur="41" decel="50000">
                                          <p:stCondLst>
                                            <p:cond delay="459"/>
                                          </p:stCondLst>
                                        </p:cTn>
                                        <p:tgtEl>
                                          <p:spTgt spid="4"/>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wipe(down)">
                                      <p:cBhvr>
                                        <p:cTn id="23" dur="145">
                                          <p:stCondLst>
                                            <p:cond delay="0"/>
                                          </p:stCondLst>
                                        </p:cTn>
                                        <p:tgtEl>
                                          <p:spTgt spid="4">
                                            <p:txEl>
                                              <p:pRg st="0" end="0"/>
                                            </p:txEl>
                                          </p:spTgt>
                                        </p:tgtEl>
                                      </p:cBhvr>
                                    </p:animEffect>
                                    <p:anim calcmode="lin" valueType="num">
                                      <p:cBhvr>
                                        <p:cTn id="24" dur="456"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25" dur="166"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26" dur="166" tmFilter="0, 0; 0.125,0.2665; 0.25,0.4; 0.375,0.465; 0.5,0.5;  0.625,0.535; 0.75,0.6; 0.875,0.7335; 1,1">
                                          <p:stCondLst>
                                            <p:cond delay="166"/>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27" dur="83" tmFilter="0, 0; 0.125,0.2665; 0.25,0.4; 0.375,0.465; 0.5,0.5;  0.625,0.535; 0.75,0.6; 0.875,0.7335; 1,1">
                                          <p:stCondLst>
                                            <p:cond delay="331"/>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28" dur="41" tmFilter="0, 0; 0.125,0.2665; 0.25,0.4; 0.375,0.465; 0.5,0.5;  0.625,0.535; 0.75,0.6; 0.875,0.7335; 1,1">
                                          <p:stCondLst>
                                            <p:cond delay="414"/>
                                          </p:stCondLst>
                                        </p:cTn>
                                        <p:tgtEl>
                                          <p:spTgt spid="4">
                                            <p:txEl>
                                              <p:pRg st="0" end="0"/>
                                            </p:txEl>
                                          </p:spTgt>
                                        </p:tgtEl>
                                        <p:attrNameLst>
                                          <p:attrName>ppt_y</p:attrName>
                                        </p:attrNameLst>
                                      </p:cBhvr>
                                      <p:tavLst>
                                        <p:tav tm="0" fmla="#ppt_y-sin(pi*$)/81">
                                          <p:val>
                                            <p:fltVal val="0"/>
                                          </p:val>
                                        </p:tav>
                                        <p:tav tm="100000">
                                          <p:val>
                                            <p:fltVal val="1"/>
                                          </p:val>
                                        </p:tav>
                                      </p:tavLst>
                                    </p:anim>
                                    <p:animScale>
                                      <p:cBhvr>
                                        <p:cTn id="29" dur="7">
                                          <p:stCondLst>
                                            <p:cond delay="162"/>
                                          </p:stCondLst>
                                        </p:cTn>
                                        <p:tgtEl>
                                          <p:spTgt spid="4">
                                            <p:txEl>
                                              <p:pRg st="0" end="0"/>
                                            </p:txEl>
                                          </p:spTgt>
                                        </p:tgtEl>
                                      </p:cBhvr>
                                      <p:to x="100000" y="60000"/>
                                    </p:animScale>
                                    <p:animScale>
                                      <p:cBhvr>
                                        <p:cTn id="30" dur="41" decel="50000">
                                          <p:stCondLst>
                                            <p:cond delay="169"/>
                                          </p:stCondLst>
                                        </p:cTn>
                                        <p:tgtEl>
                                          <p:spTgt spid="4">
                                            <p:txEl>
                                              <p:pRg st="0" end="0"/>
                                            </p:txEl>
                                          </p:spTgt>
                                        </p:tgtEl>
                                      </p:cBhvr>
                                      <p:to x="100000" y="100000"/>
                                    </p:animScale>
                                    <p:animScale>
                                      <p:cBhvr>
                                        <p:cTn id="31" dur="7">
                                          <p:stCondLst>
                                            <p:cond delay="328"/>
                                          </p:stCondLst>
                                        </p:cTn>
                                        <p:tgtEl>
                                          <p:spTgt spid="4">
                                            <p:txEl>
                                              <p:pRg st="0" end="0"/>
                                            </p:txEl>
                                          </p:spTgt>
                                        </p:tgtEl>
                                      </p:cBhvr>
                                      <p:to x="100000" y="80000"/>
                                    </p:animScale>
                                    <p:animScale>
                                      <p:cBhvr>
                                        <p:cTn id="32" dur="41" decel="50000">
                                          <p:stCondLst>
                                            <p:cond delay="335"/>
                                          </p:stCondLst>
                                        </p:cTn>
                                        <p:tgtEl>
                                          <p:spTgt spid="4">
                                            <p:txEl>
                                              <p:pRg st="0" end="0"/>
                                            </p:txEl>
                                          </p:spTgt>
                                        </p:tgtEl>
                                      </p:cBhvr>
                                      <p:to x="100000" y="100000"/>
                                    </p:animScale>
                                    <p:animScale>
                                      <p:cBhvr>
                                        <p:cTn id="33" dur="7">
                                          <p:stCondLst>
                                            <p:cond delay="410"/>
                                          </p:stCondLst>
                                        </p:cTn>
                                        <p:tgtEl>
                                          <p:spTgt spid="4">
                                            <p:txEl>
                                              <p:pRg st="0" end="0"/>
                                            </p:txEl>
                                          </p:spTgt>
                                        </p:tgtEl>
                                      </p:cBhvr>
                                      <p:to x="100000" y="90000"/>
                                    </p:animScale>
                                    <p:animScale>
                                      <p:cBhvr>
                                        <p:cTn id="34" dur="41" decel="50000">
                                          <p:stCondLst>
                                            <p:cond delay="417"/>
                                          </p:stCondLst>
                                        </p:cTn>
                                        <p:tgtEl>
                                          <p:spTgt spid="4">
                                            <p:txEl>
                                              <p:pRg st="0" end="0"/>
                                            </p:txEl>
                                          </p:spTgt>
                                        </p:tgtEl>
                                      </p:cBhvr>
                                      <p:to x="100000" y="100000"/>
                                    </p:animScale>
                                    <p:animScale>
                                      <p:cBhvr>
                                        <p:cTn id="35" dur="7">
                                          <p:stCondLst>
                                            <p:cond delay="452"/>
                                          </p:stCondLst>
                                        </p:cTn>
                                        <p:tgtEl>
                                          <p:spTgt spid="4">
                                            <p:txEl>
                                              <p:pRg st="0" end="0"/>
                                            </p:txEl>
                                          </p:spTgt>
                                        </p:tgtEl>
                                      </p:cBhvr>
                                      <p:to x="100000" y="95000"/>
                                    </p:animScale>
                                    <p:animScale>
                                      <p:cBhvr>
                                        <p:cTn id="36" dur="41" decel="50000">
                                          <p:stCondLst>
                                            <p:cond delay="459"/>
                                          </p:stCondLst>
                                        </p:cTn>
                                        <p:tgtEl>
                                          <p:spTgt spid="4">
                                            <p:txEl>
                                              <p:pRg st="0" end="0"/>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Effect transition="in" filter="wipe(down)">
                                      <p:cBhvr>
                                        <p:cTn id="39" dur="145">
                                          <p:stCondLst>
                                            <p:cond delay="0"/>
                                          </p:stCondLst>
                                        </p:cTn>
                                        <p:tgtEl>
                                          <p:spTgt spid="4">
                                            <p:txEl>
                                              <p:pRg st="2" end="2"/>
                                            </p:txEl>
                                          </p:spTgt>
                                        </p:tgtEl>
                                      </p:cBhvr>
                                    </p:animEffect>
                                    <p:anim calcmode="lin" valueType="num">
                                      <p:cBhvr>
                                        <p:cTn id="40" dur="456"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41" dur="166"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42" dur="166" tmFilter="0, 0; 0.125,0.2665; 0.25,0.4; 0.375,0.465; 0.5,0.5;  0.625,0.535; 0.75,0.6; 0.875,0.7335; 1,1">
                                          <p:stCondLst>
                                            <p:cond delay="166"/>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43" dur="83" tmFilter="0, 0; 0.125,0.2665; 0.25,0.4; 0.375,0.465; 0.5,0.5;  0.625,0.535; 0.75,0.6; 0.875,0.7335; 1,1">
                                          <p:stCondLst>
                                            <p:cond delay="331"/>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44" dur="41" tmFilter="0, 0; 0.125,0.2665; 0.25,0.4; 0.375,0.465; 0.5,0.5;  0.625,0.535; 0.75,0.6; 0.875,0.7335; 1,1">
                                          <p:stCondLst>
                                            <p:cond delay="414"/>
                                          </p:stCondLst>
                                        </p:cTn>
                                        <p:tgtEl>
                                          <p:spTgt spid="4">
                                            <p:txEl>
                                              <p:pRg st="2" end="2"/>
                                            </p:txEl>
                                          </p:spTgt>
                                        </p:tgtEl>
                                        <p:attrNameLst>
                                          <p:attrName>ppt_y</p:attrName>
                                        </p:attrNameLst>
                                      </p:cBhvr>
                                      <p:tavLst>
                                        <p:tav tm="0" fmla="#ppt_y-sin(pi*$)/81">
                                          <p:val>
                                            <p:fltVal val="0"/>
                                          </p:val>
                                        </p:tav>
                                        <p:tav tm="100000">
                                          <p:val>
                                            <p:fltVal val="1"/>
                                          </p:val>
                                        </p:tav>
                                      </p:tavLst>
                                    </p:anim>
                                    <p:animScale>
                                      <p:cBhvr>
                                        <p:cTn id="45" dur="7">
                                          <p:stCondLst>
                                            <p:cond delay="162"/>
                                          </p:stCondLst>
                                        </p:cTn>
                                        <p:tgtEl>
                                          <p:spTgt spid="4">
                                            <p:txEl>
                                              <p:pRg st="2" end="2"/>
                                            </p:txEl>
                                          </p:spTgt>
                                        </p:tgtEl>
                                      </p:cBhvr>
                                      <p:to x="100000" y="60000"/>
                                    </p:animScale>
                                    <p:animScale>
                                      <p:cBhvr>
                                        <p:cTn id="46" dur="41" decel="50000">
                                          <p:stCondLst>
                                            <p:cond delay="169"/>
                                          </p:stCondLst>
                                        </p:cTn>
                                        <p:tgtEl>
                                          <p:spTgt spid="4">
                                            <p:txEl>
                                              <p:pRg st="2" end="2"/>
                                            </p:txEl>
                                          </p:spTgt>
                                        </p:tgtEl>
                                      </p:cBhvr>
                                      <p:to x="100000" y="100000"/>
                                    </p:animScale>
                                    <p:animScale>
                                      <p:cBhvr>
                                        <p:cTn id="47" dur="7">
                                          <p:stCondLst>
                                            <p:cond delay="328"/>
                                          </p:stCondLst>
                                        </p:cTn>
                                        <p:tgtEl>
                                          <p:spTgt spid="4">
                                            <p:txEl>
                                              <p:pRg st="2" end="2"/>
                                            </p:txEl>
                                          </p:spTgt>
                                        </p:tgtEl>
                                      </p:cBhvr>
                                      <p:to x="100000" y="80000"/>
                                    </p:animScale>
                                    <p:animScale>
                                      <p:cBhvr>
                                        <p:cTn id="48" dur="41" decel="50000">
                                          <p:stCondLst>
                                            <p:cond delay="335"/>
                                          </p:stCondLst>
                                        </p:cTn>
                                        <p:tgtEl>
                                          <p:spTgt spid="4">
                                            <p:txEl>
                                              <p:pRg st="2" end="2"/>
                                            </p:txEl>
                                          </p:spTgt>
                                        </p:tgtEl>
                                      </p:cBhvr>
                                      <p:to x="100000" y="100000"/>
                                    </p:animScale>
                                    <p:animScale>
                                      <p:cBhvr>
                                        <p:cTn id="49" dur="7">
                                          <p:stCondLst>
                                            <p:cond delay="410"/>
                                          </p:stCondLst>
                                        </p:cTn>
                                        <p:tgtEl>
                                          <p:spTgt spid="4">
                                            <p:txEl>
                                              <p:pRg st="2" end="2"/>
                                            </p:txEl>
                                          </p:spTgt>
                                        </p:tgtEl>
                                      </p:cBhvr>
                                      <p:to x="100000" y="90000"/>
                                    </p:animScale>
                                    <p:animScale>
                                      <p:cBhvr>
                                        <p:cTn id="50" dur="41" decel="50000">
                                          <p:stCondLst>
                                            <p:cond delay="417"/>
                                          </p:stCondLst>
                                        </p:cTn>
                                        <p:tgtEl>
                                          <p:spTgt spid="4">
                                            <p:txEl>
                                              <p:pRg st="2" end="2"/>
                                            </p:txEl>
                                          </p:spTgt>
                                        </p:tgtEl>
                                      </p:cBhvr>
                                      <p:to x="100000" y="100000"/>
                                    </p:animScale>
                                    <p:animScale>
                                      <p:cBhvr>
                                        <p:cTn id="51" dur="7">
                                          <p:stCondLst>
                                            <p:cond delay="452"/>
                                          </p:stCondLst>
                                        </p:cTn>
                                        <p:tgtEl>
                                          <p:spTgt spid="4">
                                            <p:txEl>
                                              <p:pRg st="2" end="2"/>
                                            </p:txEl>
                                          </p:spTgt>
                                        </p:tgtEl>
                                      </p:cBhvr>
                                      <p:to x="100000" y="95000"/>
                                    </p:animScale>
                                    <p:animScale>
                                      <p:cBhvr>
                                        <p:cTn id="52" dur="41" decel="50000">
                                          <p:stCondLst>
                                            <p:cond delay="459"/>
                                          </p:stCondLst>
                                        </p:cTn>
                                        <p:tgtEl>
                                          <p:spTgt spid="4">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4">
                                            <p:txEl>
                                              <p:pRg st="4" end="4"/>
                                            </p:txEl>
                                          </p:spTgt>
                                        </p:tgtEl>
                                        <p:attrNameLst>
                                          <p:attrName>style.visibility</p:attrName>
                                        </p:attrNameLst>
                                      </p:cBhvr>
                                      <p:to>
                                        <p:strVal val="visible"/>
                                      </p:to>
                                    </p:set>
                                    <p:animEffect transition="in" filter="wipe(down)">
                                      <p:cBhvr>
                                        <p:cTn id="55" dur="145">
                                          <p:stCondLst>
                                            <p:cond delay="0"/>
                                          </p:stCondLst>
                                        </p:cTn>
                                        <p:tgtEl>
                                          <p:spTgt spid="4">
                                            <p:txEl>
                                              <p:pRg st="4" end="4"/>
                                            </p:txEl>
                                          </p:spTgt>
                                        </p:tgtEl>
                                      </p:cBhvr>
                                    </p:animEffect>
                                    <p:anim calcmode="lin" valueType="num">
                                      <p:cBhvr>
                                        <p:cTn id="56" dur="456" tmFilter="0,0; 0.14,0.36; 0.43,0.73; 0.71,0.91; 1.0,1.0">
                                          <p:stCondLst>
                                            <p:cond delay="0"/>
                                          </p:stCondLst>
                                        </p:cTn>
                                        <p:tgtEl>
                                          <p:spTgt spid="4">
                                            <p:txEl>
                                              <p:pRg st="4" end="4"/>
                                            </p:txEl>
                                          </p:spTgt>
                                        </p:tgtEl>
                                        <p:attrNameLst>
                                          <p:attrName>ppt_x</p:attrName>
                                        </p:attrNameLst>
                                      </p:cBhvr>
                                      <p:tavLst>
                                        <p:tav tm="0">
                                          <p:val>
                                            <p:strVal val="#ppt_x-0.25"/>
                                          </p:val>
                                        </p:tav>
                                        <p:tav tm="100000">
                                          <p:val>
                                            <p:strVal val="#ppt_x"/>
                                          </p:val>
                                        </p:tav>
                                      </p:tavLst>
                                    </p:anim>
                                    <p:anim calcmode="lin" valueType="num">
                                      <p:cBhvr>
                                        <p:cTn id="57" dur="166" tmFilter="0.0,0.0; 0.25,0.07; 0.50,0.2; 0.75,0.467; 1.0,1.0">
                                          <p:stCondLst>
                                            <p:cond delay="0"/>
                                          </p:stCondLst>
                                        </p:cTn>
                                        <p:tgtEl>
                                          <p:spTgt spid="4">
                                            <p:txEl>
                                              <p:pRg st="4" end="4"/>
                                            </p:txEl>
                                          </p:spTgt>
                                        </p:tgtEl>
                                        <p:attrNameLst>
                                          <p:attrName>ppt_y</p:attrName>
                                        </p:attrNameLst>
                                      </p:cBhvr>
                                      <p:tavLst>
                                        <p:tav tm="0" fmla="#ppt_y-sin(pi*$)/3">
                                          <p:val>
                                            <p:fltVal val="0.5"/>
                                          </p:val>
                                        </p:tav>
                                        <p:tav tm="100000">
                                          <p:val>
                                            <p:fltVal val="1"/>
                                          </p:val>
                                        </p:tav>
                                      </p:tavLst>
                                    </p:anim>
                                    <p:anim calcmode="lin" valueType="num">
                                      <p:cBhvr>
                                        <p:cTn id="58" dur="166" tmFilter="0, 0; 0.125,0.2665; 0.25,0.4; 0.375,0.465; 0.5,0.5;  0.625,0.535; 0.75,0.6; 0.875,0.7335; 1,1">
                                          <p:stCondLst>
                                            <p:cond delay="166"/>
                                          </p:stCondLst>
                                        </p:cTn>
                                        <p:tgtEl>
                                          <p:spTgt spid="4">
                                            <p:txEl>
                                              <p:pRg st="4" end="4"/>
                                            </p:txEl>
                                          </p:spTgt>
                                        </p:tgtEl>
                                        <p:attrNameLst>
                                          <p:attrName>ppt_y</p:attrName>
                                        </p:attrNameLst>
                                      </p:cBhvr>
                                      <p:tavLst>
                                        <p:tav tm="0" fmla="#ppt_y-sin(pi*$)/9">
                                          <p:val>
                                            <p:fltVal val="0"/>
                                          </p:val>
                                        </p:tav>
                                        <p:tav tm="100000">
                                          <p:val>
                                            <p:fltVal val="1"/>
                                          </p:val>
                                        </p:tav>
                                      </p:tavLst>
                                    </p:anim>
                                    <p:anim calcmode="lin" valueType="num">
                                      <p:cBhvr>
                                        <p:cTn id="59" dur="83" tmFilter="0, 0; 0.125,0.2665; 0.25,0.4; 0.375,0.465; 0.5,0.5;  0.625,0.535; 0.75,0.6; 0.875,0.7335; 1,1">
                                          <p:stCondLst>
                                            <p:cond delay="331"/>
                                          </p:stCondLst>
                                        </p:cTn>
                                        <p:tgtEl>
                                          <p:spTgt spid="4">
                                            <p:txEl>
                                              <p:pRg st="4" end="4"/>
                                            </p:txEl>
                                          </p:spTgt>
                                        </p:tgtEl>
                                        <p:attrNameLst>
                                          <p:attrName>ppt_y</p:attrName>
                                        </p:attrNameLst>
                                      </p:cBhvr>
                                      <p:tavLst>
                                        <p:tav tm="0" fmla="#ppt_y-sin(pi*$)/27">
                                          <p:val>
                                            <p:fltVal val="0"/>
                                          </p:val>
                                        </p:tav>
                                        <p:tav tm="100000">
                                          <p:val>
                                            <p:fltVal val="1"/>
                                          </p:val>
                                        </p:tav>
                                      </p:tavLst>
                                    </p:anim>
                                    <p:anim calcmode="lin" valueType="num">
                                      <p:cBhvr>
                                        <p:cTn id="60" dur="41" tmFilter="0, 0; 0.125,0.2665; 0.25,0.4; 0.375,0.465; 0.5,0.5;  0.625,0.535; 0.75,0.6; 0.875,0.7335; 1,1">
                                          <p:stCondLst>
                                            <p:cond delay="414"/>
                                          </p:stCondLst>
                                        </p:cTn>
                                        <p:tgtEl>
                                          <p:spTgt spid="4">
                                            <p:txEl>
                                              <p:pRg st="4" end="4"/>
                                            </p:txEl>
                                          </p:spTgt>
                                        </p:tgtEl>
                                        <p:attrNameLst>
                                          <p:attrName>ppt_y</p:attrName>
                                        </p:attrNameLst>
                                      </p:cBhvr>
                                      <p:tavLst>
                                        <p:tav tm="0" fmla="#ppt_y-sin(pi*$)/81">
                                          <p:val>
                                            <p:fltVal val="0"/>
                                          </p:val>
                                        </p:tav>
                                        <p:tav tm="100000">
                                          <p:val>
                                            <p:fltVal val="1"/>
                                          </p:val>
                                        </p:tav>
                                      </p:tavLst>
                                    </p:anim>
                                    <p:animScale>
                                      <p:cBhvr>
                                        <p:cTn id="61" dur="7">
                                          <p:stCondLst>
                                            <p:cond delay="162"/>
                                          </p:stCondLst>
                                        </p:cTn>
                                        <p:tgtEl>
                                          <p:spTgt spid="4">
                                            <p:txEl>
                                              <p:pRg st="4" end="4"/>
                                            </p:txEl>
                                          </p:spTgt>
                                        </p:tgtEl>
                                      </p:cBhvr>
                                      <p:to x="100000" y="60000"/>
                                    </p:animScale>
                                    <p:animScale>
                                      <p:cBhvr>
                                        <p:cTn id="62" dur="41" decel="50000">
                                          <p:stCondLst>
                                            <p:cond delay="169"/>
                                          </p:stCondLst>
                                        </p:cTn>
                                        <p:tgtEl>
                                          <p:spTgt spid="4">
                                            <p:txEl>
                                              <p:pRg st="4" end="4"/>
                                            </p:txEl>
                                          </p:spTgt>
                                        </p:tgtEl>
                                      </p:cBhvr>
                                      <p:to x="100000" y="100000"/>
                                    </p:animScale>
                                    <p:animScale>
                                      <p:cBhvr>
                                        <p:cTn id="63" dur="7">
                                          <p:stCondLst>
                                            <p:cond delay="328"/>
                                          </p:stCondLst>
                                        </p:cTn>
                                        <p:tgtEl>
                                          <p:spTgt spid="4">
                                            <p:txEl>
                                              <p:pRg st="4" end="4"/>
                                            </p:txEl>
                                          </p:spTgt>
                                        </p:tgtEl>
                                      </p:cBhvr>
                                      <p:to x="100000" y="80000"/>
                                    </p:animScale>
                                    <p:animScale>
                                      <p:cBhvr>
                                        <p:cTn id="64" dur="41" decel="50000">
                                          <p:stCondLst>
                                            <p:cond delay="335"/>
                                          </p:stCondLst>
                                        </p:cTn>
                                        <p:tgtEl>
                                          <p:spTgt spid="4">
                                            <p:txEl>
                                              <p:pRg st="4" end="4"/>
                                            </p:txEl>
                                          </p:spTgt>
                                        </p:tgtEl>
                                      </p:cBhvr>
                                      <p:to x="100000" y="100000"/>
                                    </p:animScale>
                                    <p:animScale>
                                      <p:cBhvr>
                                        <p:cTn id="65" dur="7">
                                          <p:stCondLst>
                                            <p:cond delay="410"/>
                                          </p:stCondLst>
                                        </p:cTn>
                                        <p:tgtEl>
                                          <p:spTgt spid="4">
                                            <p:txEl>
                                              <p:pRg st="4" end="4"/>
                                            </p:txEl>
                                          </p:spTgt>
                                        </p:tgtEl>
                                      </p:cBhvr>
                                      <p:to x="100000" y="90000"/>
                                    </p:animScale>
                                    <p:animScale>
                                      <p:cBhvr>
                                        <p:cTn id="66" dur="41" decel="50000">
                                          <p:stCondLst>
                                            <p:cond delay="417"/>
                                          </p:stCondLst>
                                        </p:cTn>
                                        <p:tgtEl>
                                          <p:spTgt spid="4">
                                            <p:txEl>
                                              <p:pRg st="4" end="4"/>
                                            </p:txEl>
                                          </p:spTgt>
                                        </p:tgtEl>
                                      </p:cBhvr>
                                      <p:to x="100000" y="100000"/>
                                    </p:animScale>
                                    <p:animScale>
                                      <p:cBhvr>
                                        <p:cTn id="67" dur="7">
                                          <p:stCondLst>
                                            <p:cond delay="452"/>
                                          </p:stCondLst>
                                        </p:cTn>
                                        <p:tgtEl>
                                          <p:spTgt spid="4">
                                            <p:txEl>
                                              <p:pRg st="4" end="4"/>
                                            </p:txEl>
                                          </p:spTgt>
                                        </p:tgtEl>
                                      </p:cBhvr>
                                      <p:to x="100000" y="95000"/>
                                    </p:animScale>
                                    <p:animScale>
                                      <p:cBhvr>
                                        <p:cTn id="68" dur="41" decel="50000">
                                          <p:stCondLst>
                                            <p:cond delay="459"/>
                                          </p:stCondLst>
                                        </p:cTn>
                                        <p:tgtEl>
                                          <p:spTgt spid="4">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Bevindingen</a:t>
            </a:r>
            <a:r>
              <a:rPr lang="en-US" dirty="0"/>
              <a:t>…</a:t>
            </a:r>
            <a:endParaRPr lang="nl-NL" dirty="0"/>
          </a:p>
        </p:txBody>
      </p:sp>
      <p:sp>
        <p:nvSpPr>
          <p:cNvPr id="3" name="Tijdelijke aanduiding voor inhoud 2"/>
          <p:cNvSpPr>
            <a:spLocks noGrp="1"/>
          </p:cNvSpPr>
          <p:nvPr>
            <p:ph idx="1"/>
          </p:nvPr>
        </p:nvSpPr>
        <p:spPr/>
        <p:txBody>
          <a:bodyPr/>
          <a:lstStyle/>
          <a:p>
            <a:r>
              <a:rPr lang="en-US" dirty="0"/>
              <a:t>S</a:t>
            </a:r>
          </a:p>
          <a:p>
            <a:r>
              <a:rPr lang="en-US" dirty="0"/>
              <a:t>M</a:t>
            </a:r>
          </a:p>
          <a:p>
            <a:r>
              <a:rPr lang="en-US" dirty="0"/>
              <a:t>A</a:t>
            </a:r>
          </a:p>
          <a:p>
            <a:r>
              <a:rPr lang="en-US" dirty="0"/>
              <a:t>R</a:t>
            </a:r>
          </a:p>
          <a:p>
            <a:r>
              <a:rPr lang="en-US" dirty="0"/>
              <a:t>T</a:t>
            </a:r>
          </a:p>
          <a:p>
            <a:endParaRPr lang="en-US" dirty="0"/>
          </a:p>
          <a:p>
            <a:r>
              <a:rPr lang="en-US" dirty="0" err="1"/>
              <a:t>Obstakels</a:t>
            </a:r>
            <a:endParaRPr lang="en-US" dirty="0"/>
          </a:p>
          <a:p>
            <a:r>
              <a:rPr lang="en-US" dirty="0" err="1"/>
              <a:t>Ervaringen</a:t>
            </a:r>
            <a:endParaRPr lang="nl-NL" dirty="0"/>
          </a:p>
        </p:txBody>
      </p:sp>
    </p:spTree>
    <p:extLst>
      <p:ext uri="{BB962C8B-B14F-4D97-AF65-F5344CB8AC3E}">
        <p14:creationId xmlns:p14="http://schemas.microsoft.com/office/powerpoint/2010/main" val="2447006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arn(inVertic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Vragen</a:t>
            </a:r>
            <a:r>
              <a:rPr lang="en-US" dirty="0"/>
              <a:t> &amp; </a:t>
            </a:r>
            <a:r>
              <a:rPr lang="en-US" dirty="0" err="1"/>
              <a:t>Antwoorden</a:t>
            </a:r>
            <a:endParaRPr lang="nl-NL" dirty="0"/>
          </a:p>
        </p:txBody>
      </p:sp>
      <p:sp>
        <p:nvSpPr>
          <p:cNvPr id="3" name="Tijdelijke aanduiding voor inhoud 2"/>
          <p:cNvSpPr>
            <a:spLocks noGrp="1"/>
          </p:cNvSpPr>
          <p:nvPr>
            <p:ph idx="1"/>
          </p:nvPr>
        </p:nvSpPr>
        <p:spPr/>
        <p:txBody>
          <a:bodyPr/>
          <a:lstStyle/>
          <a:p>
            <a:endParaRPr lang="nl-NL"/>
          </a:p>
        </p:txBody>
      </p:sp>
      <p:pic>
        <p:nvPicPr>
          <p:cNvPr id="2050" name="Picture 2" descr="Afbeeldingsresultaat voor Vragen en antwoord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628800"/>
            <a:ext cx="6264696" cy="4464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521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Slot</a:t>
            </a:r>
            <a:endParaRPr lang="nl-NL" dirty="0"/>
          </a:p>
        </p:txBody>
      </p:sp>
      <p:sp>
        <p:nvSpPr>
          <p:cNvPr id="3" name="Tijdelijke aanduiding voor inhoud 2"/>
          <p:cNvSpPr>
            <a:spLocks noGrp="1"/>
          </p:cNvSpPr>
          <p:nvPr>
            <p:ph idx="1"/>
          </p:nvPr>
        </p:nvSpPr>
        <p:spPr/>
        <p:txBody>
          <a:bodyPr/>
          <a:lstStyle/>
          <a:p>
            <a:pPr marL="114300" indent="0">
              <a:buNone/>
            </a:pPr>
            <a:endParaRPr lang="nl-NL" dirty="0"/>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2132856"/>
            <a:ext cx="2664296" cy="3335263"/>
          </a:xfrm>
          <a:prstGeom prst="rect">
            <a:avLst/>
          </a:prstGeom>
          <a:ln/>
        </p:spPr>
        <p:style>
          <a:lnRef idx="2">
            <a:schemeClr val="accent6"/>
          </a:lnRef>
          <a:fillRef idx="1">
            <a:schemeClr val="lt1"/>
          </a:fillRef>
          <a:effectRef idx="0">
            <a:schemeClr val="accent6"/>
          </a:effectRef>
          <a:fontRef idx="minor">
            <a:schemeClr val="dk1"/>
          </a:fontRef>
        </p:style>
      </p:pic>
    </p:spTree>
    <p:extLst>
      <p:ext uri="{BB962C8B-B14F-4D97-AF65-F5344CB8AC3E}">
        <p14:creationId xmlns:p14="http://schemas.microsoft.com/office/powerpoint/2010/main" val="10342499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ngrenzend">
  <a:themeElements>
    <a:clrScheme name="Aangrenzend">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Kantoor">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angrenzend">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47</TotalTime>
  <Words>295</Words>
  <Application>Microsoft Office PowerPoint</Application>
  <PresentationFormat>Diavoorstelling (4:3)</PresentationFormat>
  <Paragraphs>153</Paragraphs>
  <Slides>9</Slides>
  <Notes>3</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Calibri</vt:lpstr>
      <vt:lpstr>Cambria</vt:lpstr>
      <vt:lpstr>Aangrenzend</vt:lpstr>
      <vt:lpstr>De Letselschade Richtlijnen</vt:lpstr>
      <vt:lpstr>De Werkgroep Normering opent haar deuren…</vt:lpstr>
      <vt:lpstr>De werkmethodiek &amp; vragen</vt:lpstr>
      <vt:lpstr>De werkmethodiek:  10 stappen</vt:lpstr>
      <vt:lpstr>Niet altijd zo paradijselijk…</vt:lpstr>
      <vt:lpstr>Zelf aan de slag: SMART maken</vt:lpstr>
      <vt:lpstr>Bevindingen…</vt:lpstr>
      <vt:lpstr>Vragen &amp; Antwoorden</vt:lpstr>
      <vt:lpstr>Slot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Dali</dc:creator>
  <cp:lastModifiedBy>Rianka Rijnhout</cp:lastModifiedBy>
  <cp:revision>11</cp:revision>
  <dcterms:created xsi:type="dcterms:W3CDTF">2017-10-31T19:24:13Z</dcterms:created>
  <dcterms:modified xsi:type="dcterms:W3CDTF">2017-11-09T20:34:51Z</dcterms:modified>
</cp:coreProperties>
</file>