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1" r:id="rId5"/>
    <p:sldId id="259" r:id="rId6"/>
    <p:sldId id="262" r:id="rId7"/>
    <p:sldId id="263" r:id="rId8"/>
    <p:sldId id="264" r:id="rId9"/>
    <p:sldId id="266" r:id="rId10"/>
    <p:sldId id="270" r:id="rId11"/>
    <p:sldId id="268" r:id="rId12"/>
    <p:sldId id="265" r:id="rId13"/>
    <p:sldId id="269" r:id="rId14"/>
    <p:sldId id="273" r:id="rId15"/>
    <p:sldId id="274" r:id="rId16"/>
    <p:sldId id="271" r:id="rId17"/>
    <p:sldId id="272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4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04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05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74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11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0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30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70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30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3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80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75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201B-52D5-4924-840B-844CC5D6C006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E21F-CA3C-474C-95D1-239D5971F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7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6023919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65783" y="58800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63336" y="1040235"/>
            <a:ext cx="9141145" cy="2280669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>Centraal Klanttevredenheidsonderzoek</a:t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639023" y="3831046"/>
            <a:ext cx="10189769" cy="436678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Ard Korevaar, belangenbehartiger</a:t>
            </a:r>
          </a:p>
        </p:txBody>
      </p:sp>
    </p:spTree>
    <p:extLst>
      <p:ext uri="{BB962C8B-B14F-4D97-AF65-F5344CB8AC3E}">
        <p14:creationId xmlns:p14="http://schemas.microsoft.com/office/powerpoint/2010/main" val="42595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6 basisvragen na afloop traject</a:t>
            </a:r>
          </a:p>
          <a:p>
            <a:pPr marL="0" indent="0" algn="ctr">
              <a:buNone/>
            </a:pPr>
            <a:r>
              <a:rPr lang="nl-NL" sz="2400" i="1" dirty="0"/>
              <a:t>In de lijn met de GBL</a:t>
            </a:r>
          </a:p>
          <a:p>
            <a:pPr marL="514350" indent="-514350" algn="ctr">
              <a:buAutoNum type="arabicPeriod"/>
            </a:pPr>
            <a:endParaRPr lang="nl-NL" dirty="0"/>
          </a:p>
          <a:p>
            <a:pPr marL="971550" lvl="1" indent="-514350">
              <a:buAutoNum type="arabicPeriod"/>
            </a:pPr>
            <a:r>
              <a:rPr lang="nl-NL" dirty="0"/>
              <a:t>Tevredenheid over traject en rol belangenbehartiger</a:t>
            </a:r>
          </a:p>
          <a:p>
            <a:pPr marL="971550" lvl="1" indent="-514350">
              <a:buAutoNum type="arabicPeriod"/>
            </a:pPr>
            <a:r>
              <a:rPr lang="nl-NL" dirty="0"/>
              <a:t>Lengte letselschadetraject</a:t>
            </a:r>
          </a:p>
          <a:p>
            <a:pPr marL="971550" lvl="1" indent="-514350">
              <a:buAutoNum type="arabicPeriod"/>
            </a:pPr>
            <a:r>
              <a:rPr lang="nl-NL" dirty="0"/>
              <a:t>Rol andere partijen zoals verzekeraar, medisch adviseur</a:t>
            </a:r>
          </a:p>
          <a:p>
            <a:pPr marL="971550" lvl="1" indent="-514350">
              <a:buAutoNum type="arabicPeriod"/>
            </a:pPr>
            <a:r>
              <a:rPr lang="nl-NL" dirty="0"/>
              <a:t>t/m 6: presteren BBH met ruimte voor tips om te verbeteren</a:t>
            </a:r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77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7910" y="-83889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69C943B-5ABD-394D-AA64-F9305AF80603}"/>
              </a:ext>
            </a:extLst>
          </p:cNvPr>
          <p:cNvGrpSpPr/>
          <p:nvPr/>
        </p:nvGrpSpPr>
        <p:grpSpPr>
          <a:xfrm>
            <a:off x="2019293" y="386277"/>
            <a:ext cx="8021642" cy="5206449"/>
            <a:chOff x="2019293" y="386277"/>
            <a:chExt cx="8021642" cy="5206449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E4D2ABA7-612B-EE41-A067-0259B4FAA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9299" y="667628"/>
              <a:ext cx="8021636" cy="333183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787" b="22212"/>
            <a:stretch/>
          </p:blipFill>
          <p:spPr>
            <a:xfrm>
              <a:off x="2019299" y="386277"/>
              <a:ext cx="8021636" cy="312831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7B76E65-C089-8F43-8391-9075651E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9299" y="2416406"/>
              <a:ext cx="8021634" cy="125730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CBDEB64C-C2EC-D34B-8222-A4A2656A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9296" y="3673706"/>
              <a:ext cx="8021633" cy="11430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7FFFD95E-C28A-8E4D-A2CA-75ED9E9E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9300" y="960132"/>
              <a:ext cx="8021635" cy="1460500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2E6C790-D970-4843-9EC5-E3F3B6F4E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9293" y="4692389"/>
              <a:ext cx="8021636" cy="900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1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939"/>
            <a:ext cx="5002957" cy="41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Ervaringen tot nu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/>
              <a:t>14 belangenbehartigers werken met platform</a:t>
            </a:r>
          </a:p>
          <a:p>
            <a:pPr marL="457200" lvl="1" indent="0">
              <a:buNone/>
            </a:pPr>
            <a:r>
              <a:rPr lang="nl-NL" dirty="0"/>
              <a:t>Reacties zijn zeer positief</a:t>
            </a:r>
          </a:p>
          <a:p>
            <a:pPr marL="457200" lvl="1" indent="0">
              <a:buNone/>
            </a:pPr>
            <a:r>
              <a:rPr lang="nl-NL" dirty="0"/>
              <a:t>Respons van slachtoffers 47,5%</a:t>
            </a:r>
          </a:p>
          <a:p>
            <a:pPr marL="457200" lvl="1" indent="0">
              <a:buNone/>
            </a:pPr>
            <a:r>
              <a:rPr lang="nl-NL" dirty="0"/>
              <a:t>Gemiddelde waardering belangenbehartiger 8.7 </a:t>
            </a:r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5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KTO Dashboard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7CB2B2C-6D71-5C4C-8692-1DD611BF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96011"/>
            <a:ext cx="8739853" cy="46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KTO Dashboard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5EA5F0-88C7-5A45-8244-BB50C6FE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6011"/>
            <a:ext cx="8739853" cy="46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Het platform is gereed en nu?</a:t>
            </a:r>
          </a:p>
          <a:p>
            <a:pPr marL="514350" indent="-514350" algn="ctr">
              <a:buAutoNum type="arabicPeriod"/>
            </a:pPr>
            <a:endParaRPr lang="nl-NL" dirty="0"/>
          </a:p>
          <a:p>
            <a:pPr marL="971550" lvl="1" indent="-514350">
              <a:buAutoNum type="arabicPeriod"/>
            </a:pPr>
            <a:r>
              <a:rPr lang="nl-NL" dirty="0"/>
              <a:t>Unanieme vraagstelling aan belangenbehartigers</a:t>
            </a:r>
          </a:p>
          <a:p>
            <a:pPr marL="971550" lvl="1" indent="-514350">
              <a:buAutoNum type="arabicPeriod"/>
            </a:pPr>
            <a:r>
              <a:rPr lang="nl-NL" dirty="0"/>
              <a:t>Periodiek evalueren om te verbeteren</a:t>
            </a:r>
          </a:p>
          <a:p>
            <a:pPr marL="971550" lvl="1" indent="-514350">
              <a:buAutoNum type="arabicPeriod"/>
            </a:pPr>
            <a:r>
              <a:rPr lang="nl-NL" dirty="0"/>
              <a:t>Data delen met verzekeraars en </a:t>
            </a:r>
            <a:r>
              <a:rPr lang="nl-NL" dirty="0" err="1"/>
              <a:t>vice</a:t>
            </a:r>
            <a:r>
              <a:rPr lang="nl-NL" dirty="0"/>
              <a:t> versa?</a:t>
            </a:r>
          </a:p>
          <a:p>
            <a:pPr marL="971550" lvl="1" indent="-514350">
              <a:buAutoNum type="arabicPeriod"/>
            </a:pPr>
            <a:r>
              <a:rPr lang="nl-NL" dirty="0"/>
              <a:t>Stap voor stap verder</a:t>
            </a:r>
          </a:p>
          <a:p>
            <a:pPr marL="971550" lvl="1" indent="-514350">
              <a:buAutoNum type="arabicPeriod"/>
            </a:pPr>
            <a:endParaRPr lang="nl-NL" dirty="0"/>
          </a:p>
          <a:p>
            <a:pPr marL="457200" lvl="1" indent="0">
              <a:buNone/>
            </a:pPr>
            <a:r>
              <a:rPr lang="nl-NL" i="1" dirty="0"/>
              <a:t>Geef het slachtoffer een betrouwbaar platform en wees transparant</a:t>
            </a:r>
          </a:p>
          <a:p>
            <a:pPr marL="971550" lvl="1" indent="-514350">
              <a:buAutoNum type="arabicPeriod"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109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Meer weten?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Webinar via  </a:t>
            </a:r>
            <a:r>
              <a:rPr lang="nl-NL" b="1" dirty="0">
                <a:hlinkClick r:id="rId3"/>
              </a:rPr>
              <a:t>https://vimeo.com/360239190</a:t>
            </a:r>
            <a:r>
              <a:rPr lang="nl-NL" dirty="0"/>
              <a:t> 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13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4459" y="0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40547" y="1879134"/>
            <a:ext cx="9141145" cy="2280669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smtClean="0"/>
              <a:t>haat / liefde verhouding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639023" y="3831046"/>
            <a:ext cx="10189769" cy="436678"/>
          </a:xfrm>
        </p:spPr>
        <p:txBody>
          <a:bodyPr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77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0903" y="159391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42600" y="3792762"/>
            <a:ext cx="1853400" cy="18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34" y="1150685"/>
            <a:ext cx="1910857" cy="90447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548" y="1401224"/>
            <a:ext cx="2184458" cy="122329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70" y="2913457"/>
            <a:ext cx="1714500" cy="12583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548" y="4388493"/>
            <a:ext cx="1611213" cy="120434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169" y="2199625"/>
            <a:ext cx="2952750" cy="4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484851" y="2196387"/>
            <a:ext cx="9131732" cy="2280669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787541" y="869732"/>
            <a:ext cx="10189769" cy="436678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65.000 nieuwe meldingen bij verzekeraars per jaar</a:t>
            </a:r>
          </a:p>
        </p:txBody>
      </p:sp>
    </p:spTree>
    <p:extLst>
      <p:ext uri="{BB962C8B-B14F-4D97-AF65-F5344CB8AC3E}">
        <p14:creationId xmlns:p14="http://schemas.microsoft.com/office/powerpoint/2010/main" val="39636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7347" y="67112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63336" y="1040235"/>
            <a:ext cx="9141145" cy="2280669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639023" y="3831046"/>
            <a:ext cx="10189769" cy="436678"/>
          </a:xfrm>
        </p:spPr>
        <p:txBody>
          <a:bodyPr/>
          <a:lstStyle/>
          <a:p>
            <a:pPr algn="ctr"/>
            <a:endParaRPr lang="nl-NL" dirty="0"/>
          </a:p>
        </p:txBody>
      </p:sp>
      <p:pic>
        <p:nvPicPr>
          <p:cNvPr id="7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0903" y="67112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63" y="729877"/>
            <a:ext cx="3116939" cy="295682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217" y="639806"/>
            <a:ext cx="8029575" cy="647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713" y="4732853"/>
            <a:ext cx="3467100" cy="5238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261" y="1594659"/>
            <a:ext cx="2909433" cy="20366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37" y="2276999"/>
            <a:ext cx="2095500" cy="14097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733" y="4129390"/>
            <a:ext cx="26289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2017: opdracht werkgroep</a:t>
            </a:r>
          </a:p>
          <a:p>
            <a:pPr marL="0" indent="0" algn="ctr">
              <a:buNone/>
            </a:pPr>
            <a:r>
              <a:rPr lang="nl-NL" dirty="0"/>
              <a:t>“Ontwikkel een betrouwbaar </a:t>
            </a:r>
            <a:r>
              <a:rPr lang="nl-NL" dirty="0" err="1"/>
              <a:t>klanttevredenheidspatform</a:t>
            </a:r>
            <a:r>
              <a:rPr lang="nl-NL" dirty="0"/>
              <a:t>”</a:t>
            </a:r>
          </a:p>
          <a:p>
            <a:pPr marL="0" indent="0" algn="ctr">
              <a:buNone/>
            </a:pPr>
            <a:endParaRPr lang="nl-NL" dirty="0"/>
          </a:p>
          <a:p>
            <a:r>
              <a:rPr lang="nl-NL" dirty="0"/>
              <a:t>State of </a:t>
            </a:r>
            <a:r>
              <a:rPr lang="nl-NL" dirty="0" err="1"/>
              <a:t>the</a:t>
            </a:r>
            <a:r>
              <a:rPr lang="nl-NL" dirty="0"/>
              <a:t> art</a:t>
            </a:r>
          </a:p>
          <a:p>
            <a:r>
              <a:rPr lang="nl-NL" dirty="0"/>
              <a:t>Gebruikersvriendelijk</a:t>
            </a:r>
          </a:p>
          <a:p>
            <a:r>
              <a:rPr lang="nl-NL" dirty="0"/>
              <a:t>Betaalbaar</a:t>
            </a:r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70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98583" y="1852439"/>
            <a:ext cx="9131732" cy="2280669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3100" dirty="0"/>
              <a:t>Ed Bijman ( ervaringsdeskundige)</a:t>
            </a:r>
            <a:br>
              <a:rPr lang="nl-NL" sz="3100" dirty="0"/>
            </a:br>
            <a:r>
              <a:rPr lang="nl-NL" sz="3100" dirty="0"/>
              <a:t>Bart Hoogendoorn ( specialist ANWB)</a:t>
            </a:r>
            <a:br>
              <a:rPr lang="nl-NL" sz="3100" dirty="0"/>
            </a:br>
            <a:r>
              <a:rPr lang="nl-NL" sz="3100" dirty="0"/>
              <a:t>Rachel </a:t>
            </a:r>
            <a:r>
              <a:rPr lang="nl-NL" sz="3100" dirty="0" err="1"/>
              <a:t>Dielen</a:t>
            </a:r>
            <a:r>
              <a:rPr lang="nl-NL" sz="3100" dirty="0"/>
              <a:t> (verzekeraars)</a:t>
            </a:r>
            <a:br>
              <a:rPr lang="nl-NL" sz="3100" dirty="0"/>
            </a:br>
            <a:r>
              <a:rPr lang="nl-NL" sz="3100" dirty="0"/>
              <a:t>Marieke van Werkhoven e.a. ( DLR)</a:t>
            </a:r>
            <a:br>
              <a:rPr lang="nl-NL" sz="3100" dirty="0"/>
            </a:br>
            <a:r>
              <a:rPr lang="nl-NL" sz="3100" dirty="0"/>
              <a:t>Ard Korevaar ( belangenbehartiger)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787541" y="869732"/>
            <a:ext cx="10189769" cy="436678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Werkgroep bestond uit</a:t>
            </a:r>
          </a:p>
        </p:txBody>
      </p:sp>
    </p:spTree>
    <p:extLst>
      <p:ext uri="{BB962C8B-B14F-4D97-AF65-F5344CB8AC3E}">
        <p14:creationId xmlns:p14="http://schemas.microsoft.com/office/powerpoint/2010/main" val="6719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7910" y="0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98583" y="1852439"/>
            <a:ext cx="9131732" cy="2280669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sz="31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005655" y="1852439"/>
            <a:ext cx="10189769" cy="3290012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Ervaren  bij “gevoelige” projecten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Kinderopvang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Woningcorporaties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Zorg &amp; welzijn (sociale domein)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Gemeentes </a:t>
            </a:r>
            <a:r>
              <a:rPr lang="nl-NL" dirty="0" err="1">
                <a:solidFill>
                  <a:schemeClr val="tx1"/>
                </a:solidFill>
              </a:rPr>
              <a:t>etc</a:t>
            </a:r>
            <a:endParaRPr lang="nl-NL" dirty="0">
              <a:solidFill>
                <a:schemeClr val="tx1"/>
              </a:solidFill>
            </a:endParaRP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E19CBC-5BDF-414F-9E4C-B1CB3E5DDB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75702" y="952500"/>
            <a:ext cx="1794998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D4854F-95BD-445C-985D-D747DEF2B336" descr="B535AAFA-5FF4-43EF-9B98-4E85FBC26C4E@V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0452" y="-92278"/>
            <a:ext cx="13467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 kunnen slachtoffers betrouwbare prestatie data vinden?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4294967295"/>
          </p:nvPr>
        </p:nvSpPr>
        <p:spPr>
          <a:xfrm>
            <a:off x="0" y="869950"/>
            <a:ext cx="10190163" cy="42976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dirty="0"/>
              <a:t>Vraagstelling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r>
              <a:rPr lang="nl-NL" dirty="0"/>
              <a:t>Tot </a:t>
            </a:r>
            <a:r>
              <a:rPr lang="nl-NL" dirty="0" err="1"/>
              <a:t>standkoming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i="1" dirty="0"/>
              <a:t>Draagvlak</a:t>
            </a:r>
          </a:p>
          <a:p>
            <a:pPr marL="0" indent="0">
              <a:buNone/>
            </a:pPr>
            <a:r>
              <a:rPr lang="nl-NL" i="1" dirty="0"/>
              <a:t>Doen waar je goed in bent</a:t>
            </a:r>
          </a:p>
          <a:p>
            <a:r>
              <a:rPr lang="nl-NL" dirty="0"/>
              <a:t>Belangrijke stem van het slachtoffer</a:t>
            </a:r>
          </a:p>
          <a:p>
            <a:r>
              <a:rPr lang="nl-NL" dirty="0"/>
              <a:t>Uitnodigend</a:t>
            </a:r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point, niet te lang</a:t>
            </a:r>
          </a:p>
          <a:p>
            <a:r>
              <a:rPr lang="nl-NL" dirty="0"/>
              <a:t>Gericht op de dienstverlening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21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180</Words>
  <Application>Microsoft Office PowerPoint</Application>
  <PresentationFormat>Breedbeeld</PresentationFormat>
  <Paragraphs>93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 Centraal Klanttevredenheidsonderzoek </vt:lpstr>
      <vt:lpstr> Een haat / liefde verhouding </vt:lpstr>
      <vt:lpstr>  </vt:lpstr>
      <vt:lpstr>                          Hoe kunnen slachtoffers betrouwbare prestatie data vinden?</vt:lpstr>
      <vt:lpstr>  </vt:lpstr>
      <vt:lpstr>                          Hoe kunnen slachtoffers betrouwbare prestatie data vinden?</vt:lpstr>
      <vt:lpstr>                       Ed Bijman ( ervaringsdeskundige) Bart Hoogendoorn ( specialist ANWB) Rachel Dielen (verzekeraars) Marieke van Werkhoven e.a. ( DLR) Ard Korevaar ( belangenbehartiger)</vt:lpstr>
      <vt:lpstr>                       </vt:lpstr>
      <vt:lpstr>                          Hoe kunnen slachtoffers betrouwbare prestatie data vinden?</vt:lpstr>
      <vt:lpstr>                           Hoe kunnen slachtoffers betrouwbare prestatie data vinden?</vt:lpstr>
      <vt:lpstr>PowerPoint-presentatie</vt:lpstr>
      <vt:lpstr>                          Hoe kunnen slachtoffers betrouwbare prestatie data vinden?</vt:lpstr>
      <vt:lpstr>                          </vt:lpstr>
      <vt:lpstr>                          </vt:lpstr>
      <vt:lpstr>                          </vt:lpstr>
      <vt:lpstr>                          Hoe kunnen slachtoffers betrouwbare prestatie data vinden?</vt:lpstr>
      <vt:lpstr>                          Hoe kunnen slachtoffers betrouwbare prestatie data vinden?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Dijkstra, Ivanka</dc:creator>
  <cp:lastModifiedBy>Plooij-van Vliet, Sonja</cp:lastModifiedBy>
  <cp:revision>36</cp:revision>
  <dcterms:created xsi:type="dcterms:W3CDTF">2019-11-12T13:27:22Z</dcterms:created>
  <dcterms:modified xsi:type="dcterms:W3CDTF">2019-11-19T11:32:24Z</dcterms:modified>
</cp:coreProperties>
</file>