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2"/>
  </p:notesMasterIdLst>
  <p:handoutMasterIdLst>
    <p:handoutMasterId r:id="rId13"/>
  </p:handoutMasterIdLst>
  <p:sldIdLst>
    <p:sldId id="292" r:id="rId5"/>
    <p:sldId id="365" r:id="rId6"/>
    <p:sldId id="366" r:id="rId7"/>
    <p:sldId id="367" r:id="rId8"/>
    <p:sldId id="368" r:id="rId9"/>
    <p:sldId id="370" r:id="rId10"/>
    <p:sldId id="325" r:id="rId11"/>
  </p:sldIdLst>
  <p:sldSz cx="9144000" cy="6858000" type="screen4x3"/>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E66"/>
    <a:srgbClr val="EA088B"/>
    <a:srgbClr val="CA036B"/>
    <a:srgbClr val="EAC2DB"/>
    <a:srgbClr val="009697"/>
    <a:srgbClr val="00A1E4"/>
    <a:srgbClr val="ED1C24"/>
    <a:srgbClr val="EB008B"/>
    <a:srgbClr val="406AAB"/>
    <a:srgbClr val="E81C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1547" autoAdjust="0"/>
  </p:normalViewPr>
  <p:slideViewPr>
    <p:cSldViewPr snapToGrid="0" snapToObjects="1">
      <p:cViewPr varScale="1">
        <p:scale>
          <a:sx n="103" d="100"/>
          <a:sy n="103" d="100"/>
        </p:scale>
        <p:origin x="188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04B6CFE-16CC-9140-9CAD-FB40D331F3E5}" type="datetimeFigureOut">
              <a:rPr lang="nl-NL" smtClean="0"/>
              <a:t>21-11-19</a:t>
            </a:fld>
            <a:endParaRPr lang="nl-NL"/>
          </a:p>
        </p:txBody>
      </p:sp>
      <p:sp>
        <p:nvSpPr>
          <p:cNvPr id="4" name="Tijdelijke aanduiding voor voettekst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72CCBC9-6628-4844-8E2F-1BEB61A33EFE}" type="slidenum">
              <a:rPr lang="nl-NL" smtClean="0"/>
              <a:t>‹nr.›</a:t>
            </a:fld>
            <a:endParaRPr lang="nl-NL"/>
          </a:p>
        </p:txBody>
      </p:sp>
    </p:spTree>
    <p:extLst>
      <p:ext uri="{BB962C8B-B14F-4D97-AF65-F5344CB8AC3E}">
        <p14:creationId xmlns:p14="http://schemas.microsoft.com/office/powerpoint/2010/main" val="143983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FA132B8-85B6-CC40-8FA8-306EE98082B0}" type="datetimeFigureOut">
              <a:rPr lang="nl-NL" smtClean="0"/>
              <a:t>21-11-19</a:t>
            </a:fld>
            <a:endParaRPr lang="nl-NL"/>
          </a:p>
        </p:txBody>
      </p:sp>
      <p:sp>
        <p:nvSpPr>
          <p:cNvPr id="4" name="Tijdelijke aanduiding voor dia-afbeelding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5B26775-D59C-0443-87A7-563A89D08434}" type="slidenum">
              <a:rPr lang="nl-NL" smtClean="0"/>
              <a:t>‹nr.›</a:t>
            </a:fld>
            <a:endParaRPr lang="nl-NL"/>
          </a:p>
        </p:txBody>
      </p:sp>
    </p:spTree>
    <p:extLst>
      <p:ext uri="{BB962C8B-B14F-4D97-AF65-F5344CB8AC3E}">
        <p14:creationId xmlns:p14="http://schemas.microsoft.com/office/powerpoint/2010/main" val="172456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moet om 1730 weg: </a:t>
            </a:r>
            <a:r>
              <a:rPr lang="nl-NL" dirty="0" err="1"/>
              <a:t>myriam</a:t>
            </a:r>
            <a:r>
              <a:rPr lang="nl-NL" dirty="0"/>
              <a:t> is er voor vragen, stel </a:t>
            </a:r>
            <a:r>
              <a:rPr lang="nl-NL" dirty="0" err="1"/>
              <a:t>zew</a:t>
            </a:r>
            <a:r>
              <a:rPr lang="nl-NL"/>
              <a:t> dus vooral nu!</a:t>
            </a:r>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1</a:t>
            </a:fld>
            <a:endParaRPr lang="nl-NL"/>
          </a:p>
        </p:txBody>
      </p:sp>
    </p:spTree>
    <p:extLst>
      <p:ext uri="{BB962C8B-B14F-4D97-AF65-F5344CB8AC3E}">
        <p14:creationId xmlns:p14="http://schemas.microsoft.com/office/powerpoint/2010/main" val="347206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2</a:t>
            </a:fld>
            <a:endParaRPr lang="nl-NL"/>
          </a:p>
        </p:txBody>
      </p:sp>
    </p:spTree>
    <p:extLst>
      <p:ext uri="{BB962C8B-B14F-4D97-AF65-F5344CB8AC3E}">
        <p14:creationId xmlns:p14="http://schemas.microsoft.com/office/powerpoint/2010/main" val="11555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3</a:t>
            </a:fld>
            <a:endParaRPr lang="nl-NL"/>
          </a:p>
        </p:txBody>
      </p:sp>
    </p:spTree>
    <p:extLst>
      <p:ext uri="{BB962C8B-B14F-4D97-AF65-F5344CB8AC3E}">
        <p14:creationId xmlns:p14="http://schemas.microsoft.com/office/powerpoint/2010/main" val="46596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4</a:t>
            </a:fld>
            <a:endParaRPr lang="nl-NL"/>
          </a:p>
        </p:txBody>
      </p:sp>
    </p:spTree>
    <p:extLst>
      <p:ext uri="{BB962C8B-B14F-4D97-AF65-F5344CB8AC3E}">
        <p14:creationId xmlns:p14="http://schemas.microsoft.com/office/powerpoint/2010/main" val="277466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5</a:t>
            </a:fld>
            <a:endParaRPr lang="nl-NL"/>
          </a:p>
        </p:txBody>
      </p:sp>
    </p:spTree>
    <p:extLst>
      <p:ext uri="{BB962C8B-B14F-4D97-AF65-F5344CB8AC3E}">
        <p14:creationId xmlns:p14="http://schemas.microsoft.com/office/powerpoint/2010/main" val="2774667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B26775-D59C-0443-87A7-563A89D08434}" type="slidenum">
              <a:rPr lang="nl-NL" smtClean="0"/>
              <a:t>6</a:t>
            </a:fld>
            <a:endParaRPr lang="nl-NL"/>
          </a:p>
        </p:txBody>
      </p:sp>
    </p:spTree>
    <p:extLst>
      <p:ext uri="{BB962C8B-B14F-4D97-AF65-F5344CB8AC3E}">
        <p14:creationId xmlns:p14="http://schemas.microsoft.com/office/powerpoint/2010/main" val="157990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nl-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nl-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nl-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Titelstijl van model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nl-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nl-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nl-NL"/>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nl-NL"/>
          </a:p>
        </p:txBody>
      </p:sp>
      <p:sp>
        <p:nvSpPr>
          <p:cNvPr id="9" name="Slide Number Placeholder 8"/>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nl-NL"/>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nl-NL"/>
          </a:p>
        </p:txBody>
      </p:sp>
      <p:sp>
        <p:nvSpPr>
          <p:cNvPr id="5" name="Slide Number Placeholder 4"/>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nl-NL"/>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nl-NL"/>
          </a:p>
        </p:txBody>
      </p:sp>
      <p:sp>
        <p:nvSpPr>
          <p:cNvPr id="4" name="Slide Number Placeholder 3"/>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Titelstijl van model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nl-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nl-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97621" y="6533804"/>
            <a:ext cx="476794" cy="324196"/>
          </a:xfrm>
          <a:prstGeom prst="rect">
            <a:avLst/>
          </a:prstGeom>
        </p:spPr>
        <p:txBody>
          <a:bodyPr/>
          <a:lstStyle/>
          <a:p>
            <a:fld id="{4EE0B4BB-12D9-6E41-9940-6DC12F8AE954}"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Slide Number Placeholder 5"/>
          <p:cNvSpPr>
            <a:spLocks noGrp="1"/>
          </p:cNvSpPr>
          <p:nvPr>
            <p:ph type="sldNum" sz="quarter" idx="4"/>
          </p:nvPr>
        </p:nvSpPr>
        <p:spPr>
          <a:xfrm>
            <a:off x="97621" y="6533804"/>
            <a:ext cx="476794" cy="324196"/>
          </a:xfrm>
          <a:prstGeom prst="rect">
            <a:avLst/>
          </a:prstGeom>
          <a:solidFill>
            <a:schemeClr val="bg1"/>
          </a:solidFill>
        </p:spPr>
        <p:txBody>
          <a:bodyPr vert="horz" lIns="91440" tIns="45720" rIns="91440" bIns="45720" rtlCol="0" anchor="ctr"/>
          <a:lstStyle>
            <a:lvl1pPr algn="r">
              <a:defRPr sz="800" baseline="0">
                <a:solidFill>
                  <a:schemeClr val="tx1"/>
                </a:solidFill>
                <a:latin typeface="verdana" charset="0"/>
              </a:defRPr>
            </a:lvl1pPr>
          </a:lstStyle>
          <a:p>
            <a:fld id="{4EE0B4BB-12D9-6E41-9940-6DC12F8AE954}" type="slidenum">
              <a:rPr lang="nl-NL" smtClean="0"/>
              <a:pPr/>
              <a:t>‹nr.›</a:t>
            </a:fld>
            <a:endParaRPr lang="nl-NL" dirty="0"/>
          </a:p>
        </p:txBody>
      </p:sp>
    </p:spTree>
    <p:extLst>
      <p:ext uri="{BB962C8B-B14F-4D97-AF65-F5344CB8AC3E}">
        <p14:creationId xmlns:p14="http://schemas.microsoft.com/office/powerpoint/2010/main" val="1205460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ntpushme.nl/"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B4D3BC7-62BB-4F94-AA7A-230165B351BB}"/>
              </a:ext>
            </a:extLst>
          </p:cNvPr>
          <p:cNvPicPr>
            <a:picLocks noChangeAspect="1"/>
          </p:cNvPicPr>
          <p:nvPr/>
        </p:nvPicPr>
        <p:blipFill>
          <a:blip r:embed="rId3"/>
          <a:stretch>
            <a:fillRect/>
          </a:stretch>
        </p:blipFill>
        <p:spPr>
          <a:xfrm>
            <a:off x="0" y="403412"/>
            <a:ext cx="9144000" cy="6051176"/>
          </a:xfrm>
          <a:prstGeom prst="rect">
            <a:avLst/>
          </a:prstGeom>
        </p:spPr>
      </p:pic>
      <p:sp>
        <p:nvSpPr>
          <p:cNvPr id="4" name="Rechthoek 3"/>
          <p:cNvSpPr/>
          <p:nvPr/>
        </p:nvSpPr>
        <p:spPr>
          <a:xfrm>
            <a:off x="0" y="6210000"/>
            <a:ext cx="9144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96" y="321728"/>
            <a:ext cx="3197352" cy="1399032"/>
          </a:xfrm>
          <a:prstGeom prst="rect">
            <a:avLst/>
          </a:prstGeom>
        </p:spPr>
      </p:pic>
      <p:sp>
        <p:nvSpPr>
          <p:cNvPr id="9" name="Tijdelijke aanduiding voor inhoud 2"/>
          <p:cNvSpPr txBox="1">
            <a:spLocks/>
          </p:cNvSpPr>
          <p:nvPr/>
        </p:nvSpPr>
        <p:spPr>
          <a:xfrm>
            <a:off x="0" y="1759634"/>
            <a:ext cx="9144000" cy="723330"/>
          </a:xfrm>
          <a:prstGeom prst="rect">
            <a:avLst/>
          </a:prstGeom>
          <a:solidFill>
            <a:schemeClr val="bg1">
              <a:alpha val="80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spcBef>
                <a:spcPts val="0"/>
              </a:spcBef>
              <a:buClr>
                <a:srgbClr val="009DE0"/>
              </a:buClr>
              <a:buSzPct val="120000"/>
              <a:defRPr/>
            </a:pPr>
            <a:r>
              <a:rPr lang="nl-NL" sz="2500" kern="500" dirty="0">
                <a:solidFill>
                  <a:srgbClr val="EA088B"/>
                </a:solidFill>
                <a:latin typeface="Cantarell" charset="0"/>
                <a:ea typeface="Cantarell" charset="0"/>
                <a:cs typeface="Cantarell" charset="0"/>
              </a:rPr>
              <a:t>Letselschaderaad</a:t>
            </a:r>
            <a:r>
              <a:rPr lang="nl-NL" sz="2500" dirty="0">
                <a:solidFill>
                  <a:srgbClr val="EA088B"/>
                </a:solidFill>
                <a:cs typeface="Arial"/>
              </a:rPr>
              <a:t> </a:t>
            </a:r>
            <a:r>
              <a:rPr lang="nl-NL" sz="2500" dirty="0">
                <a:solidFill>
                  <a:srgbClr val="123E66"/>
                </a:solidFill>
                <a:cs typeface="Arial"/>
              </a:rPr>
              <a:t>&gt; Workshop </a:t>
            </a:r>
            <a:r>
              <a:rPr lang="nl-NL" sz="2500" kern="500" dirty="0">
                <a:solidFill>
                  <a:srgbClr val="123E66"/>
                </a:solidFill>
                <a:latin typeface="Cantarell" charset="0"/>
                <a:ea typeface="Cantarell" charset="0"/>
                <a:cs typeface="Cantarell" charset="0"/>
              </a:rPr>
              <a:t>Impact!</a:t>
            </a:r>
            <a:endParaRPr lang="nl-NL" sz="2500" dirty="0">
              <a:solidFill>
                <a:srgbClr val="123E66"/>
              </a:solidFill>
              <a:cs typeface="Arial"/>
            </a:endParaRPr>
          </a:p>
        </p:txBody>
      </p:sp>
      <p:sp>
        <p:nvSpPr>
          <p:cNvPr id="13" name="Tijdelijke aanduiding voor inhoud 2">
            <a:extLst>
              <a:ext uri="{FF2B5EF4-FFF2-40B4-BE49-F238E27FC236}">
                <a16:creationId xmlns:a16="http://schemas.microsoft.com/office/drawing/2014/main" id="{FC6BA9FA-1642-4A57-A2AE-59F223C5D620}"/>
              </a:ext>
            </a:extLst>
          </p:cNvPr>
          <p:cNvSpPr txBox="1">
            <a:spLocks/>
          </p:cNvSpPr>
          <p:nvPr/>
        </p:nvSpPr>
        <p:spPr>
          <a:xfrm>
            <a:off x="9331" y="5103846"/>
            <a:ext cx="9144000" cy="699795"/>
          </a:xfrm>
          <a:prstGeom prst="rect">
            <a:avLst/>
          </a:prstGeom>
          <a:solidFill>
            <a:schemeClr val="bg1">
              <a:alpha val="80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spcBef>
                <a:spcPts val="0"/>
              </a:spcBef>
              <a:buClr>
                <a:srgbClr val="009DE0"/>
              </a:buClr>
              <a:buSzPct val="120000"/>
              <a:defRPr/>
            </a:pPr>
            <a:r>
              <a:rPr lang="nl-NL" sz="2000" kern="500" dirty="0">
                <a:solidFill>
                  <a:srgbClr val="EA088B"/>
                </a:solidFill>
                <a:latin typeface="Cantarell" charset="0"/>
                <a:ea typeface="Cantarell" charset="0"/>
                <a:cs typeface="Cantarell" charset="0"/>
              </a:rPr>
              <a:t>21 november 2019</a:t>
            </a:r>
            <a:r>
              <a:rPr lang="nl-NL" sz="2000" kern="500" dirty="0">
                <a:solidFill>
                  <a:srgbClr val="123E66"/>
                </a:solidFill>
                <a:latin typeface="Cantarell" charset="0"/>
                <a:ea typeface="Cantarell" charset="0"/>
                <a:cs typeface="Arial"/>
              </a:rPr>
              <a:t>: </a:t>
            </a:r>
            <a:r>
              <a:rPr lang="nl-NL" sz="2000" dirty="0" err="1">
                <a:solidFill>
                  <a:srgbClr val="123E66"/>
                </a:solidFill>
                <a:cs typeface="Arial"/>
              </a:rPr>
              <a:t>Genieke</a:t>
            </a:r>
            <a:r>
              <a:rPr lang="nl-NL" sz="2000" dirty="0">
                <a:solidFill>
                  <a:srgbClr val="123E66"/>
                </a:solidFill>
                <a:cs typeface="Arial"/>
              </a:rPr>
              <a:t> </a:t>
            </a:r>
            <a:r>
              <a:rPr lang="nl-NL" sz="2000" dirty="0" err="1">
                <a:solidFill>
                  <a:srgbClr val="123E66"/>
                </a:solidFill>
                <a:cs typeface="Arial"/>
              </a:rPr>
              <a:t>Hertoghs</a:t>
            </a:r>
            <a:endParaRPr lang="nl-NL" sz="2000" dirty="0">
              <a:solidFill>
                <a:srgbClr val="123E66"/>
              </a:solidFill>
              <a:cs typeface="Arial"/>
            </a:endParaRPr>
          </a:p>
        </p:txBody>
      </p:sp>
    </p:spTree>
    <p:extLst>
      <p:ext uri="{BB962C8B-B14F-4D97-AF65-F5344CB8AC3E}">
        <p14:creationId xmlns:p14="http://schemas.microsoft.com/office/powerpoint/2010/main" val="102778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8" name="Rechte verbindingslijn 17"/>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Afbeelding 6" descr="head-outline-hi.png">
            <a:extLst>
              <a:ext uri="{FF2B5EF4-FFF2-40B4-BE49-F238E27FC236}">
                <a16:creationId xmlns:a16="http://schemas.microsoft.com/office/drawing/2014/main" id="{5C68FC8A-8DBC-42EC-80E7-29069C471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300" y="2995650"/>
            <a:ext cx="2036190" cy="2823328"/>
          </a:xfrm>
          <a:prstGeom prst="rect">
            <a:avLst/>
          </a:prstGeom>
        </p:spPr>
      </p:pic>
      <p:sp>
        <p:nvSpPr>
          <p:cNvPr id="8" name="Ovaal 7">
            <a:extLst>
              <a:ext uri="{FF2B5EF4-FFF2-40B4-BE49-F238E27FC236}">
                <a16:creationId xmlns:a16="http://schemas.microsoft.com/office/drawing/2014/main" id="{5D81DE7C-944B-4A94-8C81-ABC2DB60D05D}"/>
              </a:ext>
            </a:extLst>
          </p:cNvPr>
          <p:cNvSpPr/>
          <p:nvPr/>
        </p:nvSpPr>
        <p:spPr>
          <a:xfrm>
            <a:off x="2608587" y="2404840"/>
            <a:ext cx="4127404" cy="4127242"/>
          </a:xfrm>
          <a:prstGeom prst="ellipse">
            <a:avLst/>
          </a:prstGeom>
          <a:noFill/>
          <a:ln w="6350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365B77B3-B8E2-44DB-A4C9-2E716EB26DE1}"/>
              </a:ext>
            </a:extLst>
          </p:cNvPr>
          <p:cNvSpPr txBox="1"/>
          <p:nvPr/>
        </p:nvSpPr>
        <p:spPr>
          <a:xfrm>
            <a:off x="4213212" y="3383022"/>
            <a:ext cx="505267" cy="307777"/>
          </a:xfrm>
          <a:prstGeom prst="rect">
            <a:avLst/>
          </a:prstGeom>
          <a:noFill/>
        </p:spPr>
        <p:txBody>
          <a:bodyPr wrap="none" rtlCol="0">
            <a:spAutoFit/>
          </a:bodyPr>
          <a:lstStyle/>
          <a:p>
            <a:r>
              <a:rPr lang="nl-NL" sz="1400" dirty="0">
                <a:latin typeface="Cantarell"/>
              </a:rPr>
              <a:t>EGO</a:t>
            </a:r>
          </a:p>
        </p:txBody>
      </p:sp>
      <p:sp>
        <p:nvSpPr>
          <p:cNvPr id="10" name="Gelijkbenige driehoek 9">
            <a:extLst>
              <a:ext uri="{FF2B5EF4-FFF2-40B4-BE49-F238E27FC236}">
                <a16:creationId xmlns:a16="http://schemas.microsoft.com/office/drawing/2014/main" id="{3A15AAC0-B34C-4B7C-BF7E-689D21D86050}"/>
              </a:ext>
            </a:extLst>
          </p:cNvPr>
          <p:cNvSpPr/>
          <p:nvPr/>
        </p:nvSpPr>
        <p:spPr>
          <a:xfrm>
            <a:off x="4672289" y="3497736"/>
            <a:ext cx="248845" cy="193063"/>
          </a:xfrm>
          <a:prstGeom prst="triangl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1FD55A00-1962-4077-9417-A557D8F5253C}"/>
              </a:ext>
            </a:extLst>
          </p:cNvPr>
          <p:cNvSpPr/>
          <p:nvPr/>
        </p:nvSpPr>
        <p:spPr>
          <a:xfrm>
            <a:off x="3097698" y="1696945"/>
            <a:ext cx="253135" cy="220949"/>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Gelijkbenige driehoek 11">
            <a:extLst>
              <a:ext uri="{FF2B5EF4-FFF2-40B4-BE49-F238E27FC236}">
                <a16:creationId xmlns:a16="http://schemas.microsoft.com/office/drawing/2014/main" id="{8B7AFC27-E808-4C21-A241-5681E5F01176}"/>
              </a:ext>
            </a:extLst>
          </p:cNvPr>
          <p:cNvSpPr/>
          <p:nvPr/>
        </p:nvSpPr>
        <p:spPr>
          <a:xfrm>
            <a:off x="2608587" y="1696945"/>
            <a:ext cx="248845" cy="220949"/>
          </a:xfrm>
          <a:prstGeom prst="triangl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13" name="Rechte verbindingslijn met pijl 12">
            <a:extLst>
              <a:ext uri="{FF2B5EF4-FFF2-40B4-BE49-F238E27FC236}">
                <a16:creationId xmlns:a16="http://schemas.microsoft.com/office/drawing/2014/main" id="{94EFEC03-C8D9-46C7-BA72-F0705FC7F65A}"/>
              </a:ext>
            </a:extLst>
          </p:cNvPr>
          <p:cNvCxnSpPr/>
          <p:nvPr/>
        </p:nvCxnSpPr>
        <p:spPr>
          <a:xfrm>
            <a:off x="2857432" y="2027296"/>
            <a:ext cx="1724758" cy="1470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98C5F1C8-391E-4163-BBC1-4166272BAD2B}"/>
              </a:ext>
            </a:extLst>
          </p:cNvPr>
          <p:cNvCxnSpPr/>
          <p:nvPr/>
        </p:nvCxnSpPr>
        <p:spPr>
          <a:xfrm>
            <a:off x="3350833" y="1917894"/>
            <a:ext cx="639276" cy="486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73C5EE91-A232-486C-95FD-999F4647D42D}"/>
              </a:ext>
            </a:extLst>
          </p:cNvPr>
          <p:cNvCxnSpPr/>
          <p:nvPr/>
        </p:nvCxnSpPr>
        <p:spPr>
          <a:xfrm flipV="1">
            <a:off x="3990109" y="1696945"/>
            <a:ext cx="2153801" cy="707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kstvak 19">
            <a:extLst>
              <a:ext uri="{FF2B5EF4-FFF2-40B4-BE49-F238E27FC236}">
                <a16:creationId xmlns:a16="http://schemas.microsoft.com/office/drawing/2014/main" id="{1AC6DABB-C242-4B5A-98BB-58C8C3A9B410}"/>
              </a:ext>
            </a:extLst>
          </p:cNvPr>
          <p:cNvSpPr txBox="1"/>
          <p:nvPr/>
        </p:nvSpPr>
        <p:spPr>
          <a:xfrm>
            <a:off x="2656657" y="1275960"/>
            <a:ext cx="2121344" cy="369332"/>
          </a:xfrm>
          <a:prstGeom prst="rect">
            <a:avLst/>
          </a:prstGeom>
          <a:noFill/>
        </p:spPr>
        <p:txBody>
          <a:bodyPr wrap="none" rtlCol="0">
            <a:spAutoFit/>
          </a:bodyPr>
          <a:lstStyle/>
          <a:p>
            <a:r>
              <a:rPr lang="nl-NL" dirty="0">
                <a:latin typeface="Cantarell"/>
              </a:rPr>
              <a:t>PUSH: </a:t>
            </a:r>
            <a:r>
              <a:rPr lang="nl-NL" sz="1400" dirty="0">
                <a:latin typeface="Cantarell"/>
              </a:rPr>
              <a:t>jouw ego centraal</a:t>
            </a:r>
          </a:p>
        </p:txBody>
      </p:sp>
      <p:sp>
        <p:nvSpPr>
          <p:cNvPr id="22" name="Tekstvak 21">
            <a:extLst>
              <a:ext uri="{FF2B5EF4-FFF2-40B4-BE49-F238E27FC236}">
                <a16:creationId xmlns:a16="http://schemas.microsoft.com/office/drawing/2014/main" id="{095AF535-52D2-485E-8D65-DDEE712D0F97}"/>
              </a:ext>
            </a:extLst>
          </p:cNvPr>
          <p:cNvSpPr txBox="1"/>
          <p:nvPr/>
        </p:nvSpPr>
        <p:spPr>
          <a:xfrm>
            <a:off x="7361050" y="3831038"/>
            <a:ext cx="1540871" cy="954107"/>
          </a:xfrm>
          <a:prstGeom prst="rect">
            <a:avLst/>
          </a:prstGeom>
          <a:noFill/>
        </p:spPr>
        <p:txBody>
          <a:bodyPr wrap="none" rtlCol="0">
            <a:spAutoFit/>
          </a:bodyPr>
          <a:lstStyle/>
          <a:p>
            <a:r>
              <a:rPr lang="nl-NL" sz="1400" dirty="0">
                <a:latin typeface="Cantarell"/>
              </a:rPr>
              <a:t>Pull draagt bij aan:</a:t>
            </a:r>
          </a:p>
          <a:p>
            <a:pPr marL="342900" indent="-342900">
              <a:buAutoNum type="arabicPeriod"/>
            </a:pPr>
            <a:r>
              <a:rPr lang="nl-NL" sz="1400" dirty="0">
                <a:latin typeface="Cantarell"/>
              </a:rPr>
              <a:t>Sympathie</a:t>
            </a:r>
          </a:p>
          <a:p>
            <a:pPr marL="342900" indent="-342900">
              <a:buAutoNum type="arabicPeriod"/>
            </a:pPr>
            <a:r>
              <a:rPr lang="nl-NL" sz="1400" dirty="0">
                <a:latin typeface="Cantarell"/>
              </a:rPr>
              <a:t>Regie</a:t>
            </a:r>
          </a:p>
          <a:p>
            <a:pPr marL="342900" indent="-342900">
              <a:buAutoNum type="arabicPeriod"/>
            </a:pPr>
            <a:r>
              <a:rPr lang="nl-NL" sz="1400" dirty="0">
                <a:latin typeface="Cantarell"/>
              </a:rPr>
              <a:t>Invloed</a:t>
            </a:r>
          </a:p>
        </p:txBody>
      </p:sp>
      <p:grpSp>
        <p:nvGrpSpPr>
          <p:cNvPr id="2" name="Groeperen 1"/>
          <p:cNvGrpSpPr/>
          <p:nvPr/>
        </p:nvGrpSpPr>
        <p:grpSpPr>
          <a:xfrm>
            <a:off x="4921134" y="1296968"/>
            <a:ext cx="3917221" cy="2150408"/>
            <a:chOff x="4921134" y="1296968"/>
            <a:chExt cx="3917221" cy="2150408"/>
          </a:xfrm>
        </p:grpSpPr>
        <p:cxnSp>
          <p:nvCxnSpPr>
            <p:cNvPr id="21" name="Rechte verbindingslijn met pijl 20">
              <a:extLst>
                <a:ext uri="{FF2B5EF4-FFF2-40B4-BE49-F238E27FC236}">
                  <a16:creationId xmlns:a16="http://schemas.microsoft.com/office/drawing/2014/main" id="{B6BA7BC4-8D7D-4980-921B-155A67067570}"/>
                </a:ext>
              </a:extLst>
            </p:cNvPr>
            <p:cNvCxnSpPr/>
            <p:nvPr/>
          </p:nvCxnSpPr>
          <p:spPr>
            <a:xfrm flipV="1">
              <a:off x="4921134" y="2559290"/>
              <a:ext cx="2784496" cy="888086"/>
            </a:xfrm>
            <a:prstGeom prst="straightConnector1">
              <a:avLst/>
            </a:prstGeom>
            <a:ln w="38100" cmpd="dbl">
              <a:prstDash val="sysDash"/>
              <a:tailEnd type="arrow"/>
            </a:ln>
          </p:spPr>
          <p:style>
            <a:lnRef idx="2">
              <a:schemeClr val="accent1"/>
            </a:lnRef>
            <a:fillRef idx="0">
              <a:schemeClr val="accent1"/>
            </a:fillRef>
            <a:effectRef idx="1">
              <a:schemeClr val="accent1"/>
            </a:effectRef>
            <a:fontRef idx="minor">
              <a:schemeClr val="tx1"/>
            </a:fontRef>
          </p:style>
        </p:cxnSp>
        <p:pic>
          <p:nvPicPr>
            <p:cNvPr id="23" name="Afbeelding 22" descr="magnet-312777_960_720.png">
              <a:extLst>
                <a:ext uri="{FF2B5EF4-FFF2-40B4-BE49-F238E27FC236}">
                  <a16:creationId xmlns:a16="http://schemas.microsoft.com/office/drawing/2014/main" id="{94BDC8C5-CB57-42D5-B4CC-F6D89E193D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51777" flipH="1">
              <a:off x="7763505" y="1834070"/>
              <a:ext cx="1006153" cy="1006069"/>
            </a:xfrm>
            <a:prstGeom prst="rect">
              <a:avLst/>
            </a:prstGeom>
          </p:spPr>
        </p:pic>
        <p:sp>
          <p:nvSpPr>
            <p:cNvPr id="24" name="Tekstvak 23">
              <a:extLst>
                <a:ext uri="{FF2B5EF4-FFF2-40B4-BE49-F238E27FC236}">
                  <a16:creationId xmlns:a16="http://schemas.microsoft.com/office/drawing/2014/main" id="{C528FED9-CD6E-40FF-B4AE-E1D4A554EE02}"/>
                </a:ext>
              </a:extLst>
            </p:cNvPr>
            <p:cNvSpPr txBox="1"/>
            <p:nvPr/>
          </p:nvSpPr>
          <p:spPr>
            <a:xfrm>
              <a:off x="7094381" y="1296968"/>
              <a:ext cx="1743974" cy="584776"/>
            </a:xfrm>
            <a:prstGeom prst="rect">
              <a:avLst/>
            </a:prstGeom>
            <a:noFill/>
          </p:spPr>
          <p:txBody>
            <a:bodyPr wrap="square" rtlCol="0">
              <a:spAutoFit/>
            </a:bodyPr>
            <a:lstStyle/>
            <a:p>
              <a:r>
                <a:rPr lang="nl-NL" dirty="0">
                  <a:latin typeface="Cantarell"/>
                </a:rPr>
                <a:t>PULL: </a:t>
              </a:r>
              <a:r>
                <a:rPr lang="nl-NL" sz="1400" dirty="0">
                  <a:latin typeface="Cantarell"/>
                </a:rPr>
                <a:t>ego van de ander centraal</a:t>
              </a:r>
            </a:p>
          </p:txBody>
        </p:sp>
      </p:grpSp>
    </p:spTree>
    <p:extLst>
      <p:ext uri="{BB962C8B-B14F-4D97-AF65-F5344CB8AC3E}">
        <p14:creationId xmlns:p14="http://schemas.microsoft.com/office/powerpoint/2010/main" val="307280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Afbeelding 7" descr="afbeelding gesloten vraag.png">
            <a:extLst>
              <a:ext uri="{FF2B5EF4-FFF2-40B4-BE49-F238E27FC236}">
                <a16:creationId xmlns:a16="http://schemas.microsoft.com/office/drawing/2014/main" id="{7518499A-CE39-403C-99CE-718A51C3D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831" y="1659912"/>
            <a:ext cx="6303264" cy="4529328"/>
          </a:xfrm>
          <a:prstGeom prst="rect">
            <a:avLst/>
          </a:prstGeom>
        </p:spPr>
      </p:pic>
      <p:sp>
        <p:nvSpPr>
          <p:cNvPr id="6" name="Tekstvak 5">
            <a:extLst>
              <a:ext uri="{FF2B5EF4-FFF2-40B4-BE49-F238E27FC236}">
                <a16:creationId xmlns:a16="http://schemas.microsoft.com/office/drawing/2014/main" id="{DE81D080-D314-492D-B8D9-4E1FF51DE38A}"/>
              </a:ext>
            </a:extLst>
          </p:cNvPr>
          <p:cNvSpPr txBox="1">
            <a:spLocks noChangeArrowheads="1"/>
          </p:cNvSpPr>
          <p:nvPr/>
        </p:nvSpPr>
        <p:spPr bwMode="auto">
          <a:xfrm rot="21231797">
            <a:off x="4534291" y="1395118"/>
            <a:ext cx="4389751" cy="954107"/>
          </a:xfrm>
          <a:prstGeom prst="rect">
            <a:avLst/>
          </a:prstGeom>
          <a:solidFill>
            <a:srgbClr val="123E66"/>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l-NL" sz="1400" dirty="0">
                <a:solidFill>
                  <a:schemeClr val="bg1"/>
                </a:solidFill>
                <a:latin typeface="Cantarell"/>
              </a:rPr>
              <a:t>Een gesloten vraag herken je aan het eerste woord: een werkwoord (vind je, wil je, ga je, zou je, </a:t>
            </a:r>
            <a:r>
              <a:rPr lang="nl-NL" sz="1400" dirty="0" err="1">
                <a:solidFill>
                  <a:schemeClr val="bg1"/>
                </a:solidFill>
                <a:latin typeface="Cantarell"/>
              </a:rPr>
              <a:t>etc</a:t>
            </a:r>
            <a:r>
              <a:rPr lang="nl-NL" sz="1400" dirty="0">
                <a:solidFill>
                  <a:schemeClr val="bg1"/>
                </a:solidFill>
                <a:latin typeface="Cantarell"/>
              </a:rPr>
              <a:t>).</a:t>
            </a:r>
          </a:p>
          <a:p>
            <a:pPr algn="ctr" eaLnBrk="1" hangingPunct="1"/>
            <a:endParaRPr lang="nl-NL" sz="1400" dirty="0">
              <a:solidFill>
                <a:schemeClr val="bg1"/>
              </a:solidFill>
              <a:latin typeface="Cantarell"/>
            </a:endParaRPr>
          </a:p>
          <a:p>
            <a:pPr algn="ctr" eaLnBrk="1" hangingPunct="1"/>
            <a:r>
              <a:rPr lang="nl-NL" sz="1400" dirty="0">
                <a:solidFill>
                  <a:schemeClr val="bg1"/>
                </a:solidFill>
                <a:latin typeface="Cantarell"/>
              </a:rPr>
              <a:t>Een gesloten vraag maak je open met ‘in hoeverre’!</a:t>
            </a:r>
          </a:p>
        </p:txBody>
      </p:sp>
    </p:spTree>
    <p:extLst>
      <p:ext uri="{BB962C8B-B14F-4D97-AF65-F5344CB8AC3E}">
        <p14:creationId xmlns:p14="http://schemas.microsoft.com/office/powerpoint/2010/main" val="351551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6" y="1492325"/>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buClr>
                <a:srgbClr val="009DE0"/>
              </a:buClr>
              <a:buSzPct val="120000"/>
              <a:defRPr/>
            </a:pPr>
            <a:r>
              <a:rPr lang="nl-NL" sz="2500" kern="500" dirty="0">
                <a:solidFill>
                  <a:srgbClr val="EA088B"/>
                </a:solidFill>
                <a:latin typeface="Cantarell" charset="0"/>
                <a:ea typeface="Cantarell" charset="0"/>
                <a:cs typeface="Cantarell" charset="0"/>
              </a:rPr>
              <a:t>Pulltechnieken</a:t>
            </a:r>
            <a:r>
              <a:rPr lang="nl-NL" sz="2500" kern="500" dirty="0">
                <a:solidFill>
                  <a:srgbClr val="123E66"/>
                </a:solidFill>
                <a:latin typeface="Cantarell" charset="0"/>
                <a:ea typeface="Cantarell" charset="0"/>
                <a:cs typeface="Cantarell" charset="0"/>
              </a:rPr>
              <a:t>  </a:t>
            </a:r>
            <a:endParaRPr lang="nl-NL" sz="2500" dirty="0">
              <a:solidFill>
                <a:srgbClr val="123E66"/>
              </a:solidFill>
              <a:cs typeface="Arial"/>
            </a:endParaRPr>
          </a:p>
        </p:txBody>
      </p:sp>
      <p:grpSp>
        <p:nvGrpSpPr>
          <p:cNvPr id="10" name="Groep 9">
            <a:extLst>
              <a:ext uri="{FF2B5EF4-FFF2-40B4-BE49-F238E27FC236}">
                <a16:creationId xmlns:a16="http://schemas.microsoft.com/office/drawing/2014/main" id="{F6CC7D23-E3DA-6B4A-8840-1ABE9889FDA4}"/>
              </a:ext>
            </a:extLst>
          </p:cNvPr>
          <p:cNvGrpSpPr/>
          <p:nvPr/>
        </p:nvGrpSpPr>
        <p:grpSpPr>
          <a:xfrm>
            <a:off x="556368" y="2215656"/>
            <a:ext cx="8041722" cy="1290488"/>
            <a:chOff x="556368" y="2215656"/>
            <a:chExt cx="8041722" cy="1290488"/>
          </a:xfrm>
        </p:grpSpPr>
        <p:sp>
          <p:nvSpPr>
            <p:cNvPr id="13" name="Titel 1"/>
            <p:cNvSpPr txBox="1">
              <a:spLocks/>
            </p:cNvSpPr>
            <p:nvPr/>
          </p:nvSpPr>
          <p:spPr>
            <a:xfrm>
              <a:off x="556368" y="2215656"/>
              <a:ext cx="8041722" cy="129048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40000"/>
                </a:lnSpc>
              </a:pPr>
              <a:r>
                <a:rPr lang="nl-NL" sz="1400" b="1" dirty="0">
                  <a:latin typeface="Cantarell" charset="0"/>
                  <a:ea typeface="Cantarell" charset="0"/>
                  <a:cs typeface="Cantarell" charset="0"/>
                </a:rPr>
                <a:t>Regievraag: 		</a:t>
              </a:r>
              <a:r>
                <a:rPr lang="nl-NL" sz="1400" dirty="0">
                  <a:latin typeface="Cantarell" charset="0"/>
                  <a:ea typeface="Cantarell" charset="0"/>
                  <a:cs typeface="Cantarell" charset="0"/>
                </a:rPr>
                <a:t>Je regisseert de gedachten en de spraak van de ander met een open vraag. 			Jij stuurt de gedachten naar een onderwerp dat voor jou van belang is. Het 			defensiemechanisme biedt geen weerstand tegen een open vraag.</a:t>
              </a:r>
              <a:br>
                <a:rPr lang="nl-NL" sz="1400" dirty="0">
                  <a:latin typeface="Cantarell" charset="0"/>
                  <a:ea typeface="Cantarell" charset="0"/>
                  <a:cs typeface="Cantarell" charset="0"/>
                </a:rPr>
              </a:br>
              <a:endParaRPr lang="nl-NL" sz="1400" dirty="0">
                <a:latin typeface="Cantarell" charset="0"/>
                <a:ea typeface="Cantarell" charset="0"/>
                <a:cs typeface="Cantarell" charset="0"/>
              </a:endParaRPr>
            </a:p>
          </p:txBody>
        </p:sp>
        <p:pic>
          <p:nvPicPr>
            <p:cNvPr id="5" name="Afbeelding 4">
              <a:extLst>
                <a:ext uri="{FF2B5EF4-FFF2-40B4-BE49-F238E27FC236}">
                  <a16:creationId xmlns:a16="http://schemas.microsoft.com/office/drawing/2014/main" id="{B5DD66C3-D53A-9E41-BECC-91A5171BBCAA}"/>
                </a:ext>
              </a:extLst>
            </p:cNvPr>
            <p:cNvPicPr>
              <a:picLocks noChangeAspect="1"/>
            </p:cNvPicPr>
            <p:nvPr/>
          </p:nvPicPr>
          <p:blipFill>
            <a:blip r:embed="rId4"/>
            <a:stretch>
              <a:fillRect/>
            </a:stretch>
          </p:blipFill>
          <p:spPr>
            <a:xfrm>
              <a:off x="839150" y="2673004"/>
              <a:ext cx="354476" cy="320717"/>
            </a:xfrm>
            <a:prstGeom prst="rect">
              <a:avLst/>
            </a:prstGeom>
          </p:spPr>
        </p:pic>
      </p:grpSp>
      <p:grpSp>
        <p:nvGrpSpPr>
          <p:cNvPr id="11" name="Groep 10">
            <a:extLst>
              <a:ext uri="{FF2B5EF4-FFF2-40B4-BE49-F238E27FC236}">
                <a16:creationId xmlns:a16="http://schemas.microsoft.com/office/drawing/2014/main" id="{8A3765FB-9FEA-7048-87AE-398DD9EA2099}"/>
              </a:ext>
            </a:extLst>
          </p:cNvPr>
          <p:cNvGrpSpPr/>
          <p:nvPr/>
        </p:nvGrpSpPr>
        <p:grpSpPr>
          <a:xfrm>
            <a:off x="556366" y="3361270"/>
            <a:ext cx="8032391" cy="982833"/>
            <a:chOff x="556366" y="3361270"/>
            <a:chExt cx="8032391" cy="982833"/>
          </a:xfrm>
        </p:grpSpPr>
        <p:sp>
          <p:nvSpPr>
            <p:cNvPr id="2" name="Rechthoek 1"/>
            <p:cNvSpPr/>
            <p:nvPr/>
          </p:nvSpPr>
          <p:spPr>
            <a:xfrm>
              <a:off x="556366" y="3361270"/>
              <a:ext cx="8032391" cy="982833"/>
            </a:xfrm>
            <a:prstGeom prst="rect">
              <a:avLst/>
            </a:prstGeom>
          </p:spPr>
          <p:txBody>
            <a:bodyPr wrap="square">
              <a:spAutoFit/>
            </a:bodyPr>
            <a:lstStyle/>
            <a:p>
              <a:pPr>
                <a:lnSpc>
                  <a:spcPct val="140000"/>
                </a:lnSpc>
              </a:pPr>
              <a:r>
                <a:rPr lang="nl-NL" sz="1400" b="1" dirty="0">
                  <a:latin typeface="Cantarell" charset="0"/>
                  <a:ea typeface="Cantarell" charset="0"/>
                  <a:cs typeface="Cantarell" charset="0"/>
                </a:rPr>
                <a:t>Doorvraag: 		</a:t>
              </a:r>
              <a:r>
                <a:rPr lang="nl-NL" sz="1400" dirty="0">
                  <a:latin typeface="Cantarell" charset="0"/>
                  <a:ea typeface="Cantarell" charset="0"/>
                  <a:cs typeface="Cantarell" charset="0"/>
                </a:rPr>
                <a:t>Je hebt de gedachten van de ander gestuurd naar een onderwerp dat jij van 		belang vindt. Met de doorvraag onderzoek je hoe de ander exact tegen dat 			onderwerp aankijkt., hoe het voelt, wat hem drijft.</a:t>
              </a:r>
            </a:p>
          </p:txBody>
        </p:sp>
        <p:pic>
          <p:nvPicPr>
            <p:cNvPr id="7" name="Afbeelding 6">
              <a:extLst>
                <a:ext uri="{FF2B5EF4-FFF2-40B4-BE49-F238E27FC236}">
                  <a16:creationId xmlns:a16="http://schemas.microsoft.com/office/drawing/2014/main" id="{7FD664C6-8901-8E4E-B97D-893CDC88B209}"/>
                </a:ext>
              </a:extLst>
            </p:cNvPr>
            <p:cNvPicPr>
              <a:picLocks noChangeAspect="1"/>
            </p:cNvPicPr>
            <p:nvPr/>
          </p:nvPicPr>
          <p:blipFill>
            <a:blip r:embed="rId5"/>
            <a:stretch>
              <a:fillRect/>
            </a:stretch>
          </p:blipFill>
          <p:spPr>
            <a:xfrm>
              <a:off x="860325" y="3971396"/>
              <a:ext cx="312126" cy="275832"/>
            </a:xfrm>
            <a:prstGeom prst="rect">
              <a:avLst/>
            </a:prstGeom>
          </p:spPr>
        </p:pic>
      </p:grpSp>
      <p:grpSp>
        <p:nvGrpSpPr>
          <p:cNvPr id="14" name="Groep 13">
            <a:extLst>
              <a:ext uri="{FF2B5EF4-FFF2-40B4-BE49-F238E27FC236}">
                <a16:creationId xmlns:a16="http://schemas.microsoft.com/office/drawing/2014/main" id="{12BD8E56-67B4-734A-BFEF-93340689AC4B}"/>
              </a:ext>
            </a:extLst>
          </p:cNvPr>
          <p:cNvGrpSpPr/>
          <p:nvPr/>
        </p:nvGrpSpPr>
        <p:grpSpPr>
          <a:xfrm>
            <a:off x="556368" y="4570581"/>
            <a:ext cx="8041724" cy="860696"/>
            <a:chOff x="556368" y="4570581"/>
            <a:chExt cx="8041724" cy="860696"/>
          </a:xfrm>
        </p:grpSpPr>
        <p:sp>
          <p:nvSpPr>
            <p:cNvPr id="3" name="Rechthoek 2"/>
            <p:cNvSpPr/>
            <p:nvPr/>
          </p:nvSpPr>
          <p:spPr>
            <a:xfrm>
              <a:off x="556368" y="4570581"/>
              <a:ext cx="8041724" cy="379591"/>
            </a:xfrm>
            <a:prstGeom prst="rect">
              <a:avLst/>
            </a:prstGeom>
          </p:spPr>
          <p:txBody>
            <a:bodyPr wrap="square">
              <a:spAutoFit/>
            </a:bodyPr>
            <a:lstStyle/>
            <a:p>
              <a:pPr>
                <a:lnSpc>
                  <a:spcPct val="140000"/>
                </a:lnSpc>
              </a:pPr>
              <a:r>
                <a:rPr lang="nl-NL" sz="1400" b="1" dirty="0">
                  <a:latin typeface="Cantarell" charset="0"/>
                  <a:ea typeface="Cantarell" charset="0"/>
                  <a:cs typeface="Cantarell" charset="0"/>
                </a:rPr>
                <a:t>Support: 		</a:t>
              </a:r>
              <a:r>
                <a:rPr lang="nl-NL" sz="1400" dirty="0">
                  <a:latin typeface="Cantarell" charset="0"/>
                  <a:ea typeface="Cantarell" charset="0"/>
                  <a:cs typeface="Cantarell" charset="0"/>
                </a:rPr>
                <a:t>Je laat je positief uit over de uitspraak of het gedrag van de ander.</a:t>
              </a:r>
            </a:p>
          </p:txBody>
        </p:sp>
        <p:pic>
          <p:nvPicPr>
            <p:cNvPr id="9" name="Afbeelding 8">
              <a:extLst>
                <a:ext uri="{FF2B5EF4-FFF2-40B4-BE49-F238E27FC236}">
                  <a16:creationId xmlns:a16="http://schemas.microsoft.com/office/drawing/2014/main" id="{169FE65E-2B0A-0148-B603-697E80803DD8}"/>
                </a:ext>
              </a:extLst>
            </p:cNvPr>
            <p:cNvPicPr>
              <a:picLocks noChangeAspect="1"/>
            </p:cNvPicPr>
            <p:nvPr/>
          </p:nvPicPr>
          <p:blipFill>
            <a:blip r:embed="rId6"/>
            <a:stretch>
              <a:fillRect/>
            </a:stretch>
          </p:blipFill>
          <p:spPr>
            <a:xfrm>
              <a:off x="792357" y="5072358"/>
              <a:ext cx="358919" cy="358919"/>
            </a:xfrm>
            <a:prstGeom prst="rect">
              <a:avLst/>
            </a:prstGeom>
          </p:spPr>
        </p:pic>
      </p:grpSp>
    </p:spTree>
    <p:extLst>
      <p:ext uri="{BB962C8B-B14F-4D97-AF65-F5344CB8AC3E}">
        <p14:creationId xmlns:p14="http://schemas.microsoft.com/office/powerpoint/2010/main" val="297654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6" y="1492325"/>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buClr>
                <a:srgbClr val="009DE0"/>
              </a:buClr>
              <a:buSzPct val="120000"/>
              <a:defRPr/>
            </a:pPr>
            <a:r>
              <a:rPr lang="nl-NL" sz="2500" kern="500" dirty="0">
                <a:solidFill>
                  <a:srgbClr val="EA088B"/>
                </a:solidFill>
                <a:latin typeface="Cantarell" charset="0"/>
                <a:ea typeface="Cantarell" charset="0"/>
                <a:cs typeface="Cantarell" charset="0"/>
              </a:rPr>
              <a:t>Support</a:t>
            </a:r>
            <a:endParaRPr lang="nl-NL" sz="2500" dirty="0">
              <a:solidFill>
                <a:srgbClr val="123E66"/>
              </a:solidFill>
              <a:cs typeface="Arial"/>
            </a:endParaRPr>
          </a:p>
        </p:txBody>
      </p:sp>
      <p:graphicFrame>
        <p:nvGraphicFramePr>
          <p:cNvPr id="4" name="Tabel 3"/>
          <p:cNvGraphicFramePr>
            <a:graphicFrameLocks noGrp="1"/>
          </p:cNvGraphicFramePr>
          <p:nvPr>
            <p:extLst>
              <p:ext uri="{D42A27DB-BD31-4B8C-83A1-F6EECF244321}">
                <p14:modId xmlns:p14="http://schemas.microsoft.com/office/powerpoint/2010/main" val="3279116342"/>
              </p:ext>
            </p:extLst>
          </p:nvPr>
        </p:nvGraphicFramePr>
        <p:xfrm>
          <a:off x="495636" y="2364963"/>
          <a:ext cx="7758908" cy="2397760"/>
        </p:xfrm>
        <a:graphic>
          <a:graphicData uri="http://schemas.openxmlformats.org/drawingml/2006/table">
            <a:tbl>
              <a:tblPr firstRow="1" bandRow="1">
                <a:tableStyleId>{2D5ABB26-0587-4C30-8999-92F81FD0307C}</a:tableStyleId>
              </a:tblPr>
              <a:tblGrid>
                <a:gridCol w="1489889">
                  <a:extLst>
                    <a:ext uri="{9D8B030D-6E8A-4147-A177-3AD203B41FA5}">
                      <a16:colId xmlns:a16="http://schemas.microsoft.com/office/drawing/2014/main" val="20000"/>
                    </a:ext>
                  </a:extLst>
                </a:gridCol>
                <a:gridCol w="3023643">
                  <a:extLst>
                    <a:ext uri="{9D8B030D-6E8A-4147-A177-3AD203B41FA5}">
                      <a16:colId xmlns:a16="http://schemas.microsoft.com/office/drawing/2014/main" val="20001"/>
                    </a:ext>
                  </a:extLst>
                </a:gridCol>
                <a:gridCol w="1743634">
                  <a:extLst>
                    <a:ext uri="{9D8B030D-6E8A-4147-A177-3AD203B41FA5}">
                      <a16:colId xmlns:a16="http://schemas.microsoft.com/office/drawing/2014/main" val="20002"/>
                    </a:ext>
                  </a:extLst>
                </a:gridCol>
                <a:gridCol w="1501742">
                  <a:extLst>
                    <a:ext uri="{9D8B030D-6E8A-4147-A177-3AD203B41FA5}">
                      <a16:colId xmlns:a16="http://schemas.microsoft.com/office/drawing/2014/main" val="20003"/>
                    </a:ext>
                  </a:extLst>
                </a:gridCol>
              </a:tblGrid>
              <a:tr h="370840">
                <a:tc>
                  <a:txBody>
                    <a:bodyPr/>
                    <a:lstStyle/>
                    <a:p>
                      <a:r>
                        <a:rPr lang="nl-NL" sz="1200" dirty="0">
                          <a:solidFill>
                            <a:schemeClr val="bg1"/>
                          </a:solidFill>
                        </a:rPr>
                        <a:t>Welke gradaties van support zijn er?</a:t>
                      </a:r>
                    </a:p>
                  </a:txBody>
                  <a:tcPr>
                    <a:solidFill>
                      <a:srgbClr val="CA036B"/>
                    </a:solidFill>
                  </a:tcPr>
                </a:tc>
                <a:tc>
                  <a:txBody>
                    <a:bodyPr/>
                    <a:lstStyle/>
                    <a:p>
                      <a:r>
                        <a:rPr lang="nl-NL" sz="1200" dirty="0">
                          <a:solidFill>
                            <a:schemeClr val="bg1"/>
                          </a:solidFill>
                        </a:rPr>
                        <a:t>Voorbeeld</a:t>
                      </a:r>
                    </a:p>
                  </a:txBody>
                  <a:tcPr>
                    <a:solidFill>
                      <a:srgbClr val="CA036B"/>
                    </a:solidFill>
                  </a:tcPr>
                </a:tc>
                <a:tc>
                  <a:txBody>
                    <a:bodyPr/>
                    <a:lstStyle/>
                    <a:p>
                      <a:r>
                        <a:rPr lang="nl-NL" sz="1200" dirty="0">
                          <a:solidFill>
                            <a:schemeClr val="bg1"/>
                          </a:solidFill>
                        </a:rPr>
                        <a:t>Wat ervaart het onbewuste?</a:t>
                      </a:r>
                    </a:p>
                  </a:txBody>
                  <a:tcPr>
                    <a:solidFill>
                      <a:srgbClr val="CA036B"/>
                    </a:solidFill>
                  </a:tcPr>
                </a:tc>
                <a:tc>
                  <a:txBody>
                    <a:bodyPr/>
                    <a:lstStyle/>
                    <a:p>
                      <a:r>
                        <a:rPr lang="nl-NL" sz="1200" dirty="0">
                          <a:solidFill>
                            <a:schemeClr val="bg1"/>
                          </a:solidFill>
                        </a:rPr>
                        <a:t>Wat</a:t>
                      </a:r>
                      <a:r>
                        <a:rPr lang="nl-NL" sz="1200" baseline="0" dirty="0">
                          <a:solidFill>
                            <a:schemeClr val="bg1"/>
                          </a:solidFill>
                        </a:rPr>
                        <a:t> gebeurt er met de r</a:t>
                      </a:r>
                      <a:r>
                        <a:rPr lang="nl-NL" sz="1200" dirty="0">
                          <a:solidFill>
                            <a:schemeClr val="bg1"/>
                          </a:solidFill>
                        </a:rPr>
                        <a:t>elatie?</a:t>
                      </a:r>
                    </a:p>
                  </a:txBody>
                  <a:tcPr>
                    <a:solidFill>
                      <a:srgbClr val="CA036B"/>
                    </a:solidFill>
                  </a:tcPr>
                </a:tc>
                <a:extLst>
                  <a:ext uri="{0D108BD9-81ED-4DB2-BD59-A6C34878D82A}">
                    <a16:rowId xmlns:a16="http://schemas.microsoft.com/office/drawing/2014/main" val="10000"/>
                  </a:ext>
                </a:extLst>
              </a:tr>
              <a:tr h="370840">
                <a:tc>
                  <a:txBody>
                    <a:bodyPr/>
                    <a:lstStyle/>
                    <a:p>
                      <a:r>
                        <a:rPr lang="nl-NL" sz="1200" dirty="0"/>
                        <a:t>Geen </a:t>
                      </a:r>
                    </a:p>
                  </a:txBody>
                  <a:tcPr>
                    <a:solidFill>
                      <a:srgbClr val="EAC2DB"/>
                    </a:solidFill>
                  </a:tcPr>
                </a:tc>
                <a:tc>
                  <a:txBody>
                    <a:bodyPr/>
                    <a:lstStyle/>
                    <a:p>
                      <a:r>
                        <a:rPr lang="nl-NL" sz="1200" dirty="0"/>
                        <a:t>Aankijken</a:t>
                      </a:r>
                    </a:p>
                  </a:txBody>
                  <a:tcPr>
                    <a:solidFill>
                      <a:srgbClr val="EAC2DB"/>
                    </a:solidFill>
                  </a:tcPr>
                </a:tc>
                <a:tc>
                  <a:txBody>
                    <a:bodyPr/>
                    <a:lstStyle/>
                    <a:p>
                      <a:r>
                        <a:rPr lang="nl-NL" sz="1200" dirty="0"/>
                        <a:t>Bedreiging</a:t>
                      </a:r>
                    </a:p>
                  </a:txBody>
                  <a:tcPr>
                    <a:solidFill>
                      <a:srgbClr val="EAC2DB"/>
                    </a:solidFill>
                  </a:tcPr>
                </a:tc>
                <a:tc>
                  <a:txBody>
                    <a:bodyPr/>
                    <a:lstStyle/>
                    <a:p>
                      <a:r>
                        <a:rPr lang="nl-NL" sz="1200" dirty="0"/>
                        <a:t>-</a:t>
                      </a:r>
                    </a:p>
                  </a:txBody>
                  <a:tcPr>
                    <a:solidFill>
                      <a:srgbClr val="EAC2DB"/>
                    </a:solidFill>
                  </a:tcPr>
                </a:tc>
                <a:extLst>
                  <a:ext uri="{0D108BD9-81ED-4DB2-BD59-A6C34878D82A}">
                    <a16:rowId xmlns:a16="http://schemas.microsoft.com/office/drawing/2014/main" val="10001"/>
                  </a:ext>
                </a:extLst>
              </a:tr>
              <a:tr h="370840">
                <a:tc>
                  <a:txBody>
                    <a:bodyPr/>
                    <a:lstStyle/>
                    <a:p>
                      <a:r>
                        <a:rPr lang="nl-NL" sz="1200" dirty="0"/>
                        <a:t>Licht </a:t>
                      </a:r>
                    </a:p>
                  </a:txBody>
                  <a:tcPr>
                    <a:solidFill>
                      <a:srgbClr val="EAC2DB"/>
                    </a:solidFill>
                  </a:tcPr>
                </a:tc>
                <a:tc>
                  <a:txBody>
                    <a:bodyPr/>
                    <a:lstStyle/>
                    <a:p>
                      <a:r>
                        <a:rPr lang="nl-NL" sz="1200" dirty="0"/>
                        <a:t>Knikken, </a:t>
                      </a:r>
                      <a:r>
                        <a:rPr lang="nl-NL" sz="1200" dirty="0" err="1"/>
                        <a:t>hmm</a:t>
                      </a:r>
                      <a:endParaRPr lang="nl-NL" sz="1200" dirty="0"/>
                    </a:p>
                  </a:txBody>
                  <a:tcPr>
                    <a:solidFill>
                      <a:srgbClr val="EAC2DB"/>
                    </a:solidFill>
                  </a:tcPr>
                </a:tc>
                <a:tc>
                  <a:txBody>
                    <a:bodyPr/>
                    <a:lstStyle/>
                    <a:p>
                      <a:r>
                        <a:rPr lang="nl-NL" sz="1200" dirty="0"/>
                        <a:t>Geen bedreiging</a:t>
                      </a:r>
                    </a:p>
                  </a:txBody>
                  <a:tcPr>
                    <a:solidFill>
                      <a:srgbClr val="EAC2DB"/>
                    </a:solidFill>
                  </a:tcPr>
                </a:tc>
                <a:tc>
                  <a:txBody>
                    <a:bodyPr/>
                    <a:lstStyle/>
                    <a:p>
                      <a:r>
                        <a:rPr lang="nl-NL" sz="1200" dirty="0"/>
                        <a:t>0</a:t>
                      </a:r>
                    </a:p>
                  </a:txBody>
                  <a:tcPr>
                    <a:solidFill>
                      <a:srgbClr val="EAC2DB"/>
                    </a:solidFill>
                  </a:tcPr>
                </a:tc>
                <a:extLst>
                  <a:ext uri="{0D108BD9-81ED-4DB2-BD59-A6C34878D82A}">
                    <a16:rowId xmlns:a16="http://schemas.microsoft.com/office/drawing/2014/main" val="10002"/>
                  </a:ext>
                </a:extLst>
              </a:tr>
              <a:tr h="370840">
                <a:tc>
                  <a:txBody>
                    <a:bodyPr/>
                    <a:lstStyle/>
                    <a:p>
                      <a:r>
                        <a:rPr lang="nl-NL" sz="1200" dirty="0"/>
                        <a:t>Effectief</a:t>
                      </a:r>
                    </a:p>
                  </a:txBody>
                  <a:tcPr>
                    <a:solidFill>
                      <a:srgbClr val="EAC2DB"/>
                    </a:solidFill>
                  </a:tcPr>
                </a:tc>
                <a:tc>
                  <a:txBody>
                    <a:bodyPr/>
                    <a:lstStyle/>
                    <a:p>
                      <a:r>
                        <a:rPr lang="nl-NL" sz="1200" dirty="0"/>
                        <a:t>Ja, ok</a:t>
                      </a:r>
                    </a:p>
                  </a:txBody>
                  <a:tcPr>
                    <a:solidFill>
                      <a:srgbClr val="EAC2DB"/>
                    </a:solidFill>
                  </a:tcPr>
                </a:tc>
                <a:tc>
                  <a:txBody>
                    <a:bodyPr/>
                    <a:lstStyle/>
                    <a:p>
                      <a:r>
                        <a:rPr lang="nl-NL" sz="1200" dirty="0"/>
                        <a:t>Vertrouwen</a:t>
                      </a:r>
                    </a:p>
                  </a:txBody>
                  <a:tcPr>
                    <a:solidFill>
                      <a:srgbClr val="EAC2DB"/>
                    </a:solidFill>
                  </a:tcPr>
                </a:tc>
                <a:tc>
                  <a:txBody>
                    <a:bodyPr/>
                    <a:lstStyle/>
                    <a:p>
                      <a:r>
                        <a:rPr lang="nl-NL" sz="1200" dirty="0"/>
                        <a:t>+</a:t>
                      </a:r>
                    </a:p>
                  </a:txBody>
                  <a:tcPr>
                    <a:solidFill>
                      <a:srgbClr val="EAC2DB"/>
                    </a:solidFill>
                  </a:tcPr>
                </a:tc>
                <a:extLst>
                  <a:ext uri="{0D108BD9-81ED-4DB2-BD59-A6C34878D82A}">
                    <a16:rowId xmlns:a16="http://schemas.microsoft.com/office/drawing/2014/main" val="10003"/>
                  </a:ext>
                </a:extLst>
              </a:tr>
              <a:tr h="370840">
                <a:tc>
                  <a:txBody>
                    <a:bodyPr/>
                    <a:lstStyle/>
                    <a:p>
                      <a:r>
                        <a:rPr lang="nl-NL" sz="1200" dirty="0"/>
                        <a:t>Stevig</a:t>
                      </a:r>
                    </a:p>
                  </a:txBody>
                  <a:tcPr>
                    <a:solidFill>
                      <a:srgbClr val="EAC2DB"/>
                    </a:solidFill>
                  </a:tcPr>
                </a:tc>
                <a:tc>
                  <a:txBody>
                    <a:bodyPr/>
                    <a:lstStyle/>
                    <a:p>
                      <a:r>
                        <a:rPr lang="nl-NL" sz="1200" dirty="0"/>
                        <a:t>Goed, klopt, inderdaad, helder</a:t>
                      </a:r>
                    </a:p>
                  </a:txBody>
                  <a:tcPr>
                    <a:solidFill>
                      <a:srgbClr val="EAC2DB"/>
                    </a:solidFill>
                  </a:tcPr>
                </a:tc>
                <a:tc>
                  <a:txBody>
                    <a:bodyPr/>
                    <a:lstStyle/>
                    <a:p>
                      <a:r>
                        <a:rPr lang="nl-NL" sz="1200" dirty="0"/>
                        <a:t>Sympathie</a:t>
                      </a:r>
                    </a:p>
                  </a:txBody>
                  <a:tcPr>
                    <a:solidFill>
                      <a:srgbClr val="EAC2DB"/>
                    </a:solidFill>
                  </a:tcPr>
                </a:tc>
                <a:tc>
                  <a:txBody>
                    <a:bodyPr/>
                    <a:lstStyle/>
                    <a:p>
                      <a:r>
                        <a:rPr lang="nl-NL" sz="1200" dirty="0"/>
                        <a:t>++</a:t>
                      </a:r>
                    </a:p>
                  </a:txBody>
                  <a:tcPr>
                    <a:solidFill>
                      <a:srgbClr val="EAC2DB"/>
                    </a:solidFill>
                  </a:tcPr>
                </a:tc>
                <a:extLst>
                  <a:ext uri="{0D108BD9-81ED-4DB2-BD59-A6C34878D82A}">
                    <a16:rowId xmlns:a16="http://schemas.microsoft.com/office/drawing/2014/main" val="10004"/>
                  </a:ext>
                </a:extLst>
              </a:tr>
              <a:tr h="370840">
                <a:tc>
                  <a:txBody>
                    <a:bodyPr/>
                    <a:lstStyle/>
                    <a:p>
                      <a:r>
                        <a:rPr lang="nl-NL" sz="1200" dirty="0"/>
                        <a:t>Maximaal</a:t>
                      </a:r>
                    </a:p>
                  </a:txBody>
                  <a:tcPr>
                    <a:solidFill>
                      <a:srgbClr val="EAC2DB"/>
                    </a:solidFill>
                  </a:tcPr>
                </a:tc>
                <a:tc>
                  <a:txBody>
                    <a:bodyPr/>
                    <a:lstStyle/>
                    <a:p>
                      <a:r>
                        <a:rPr lang="nl-NL" sz="1200" dirty="0"/>
                        <a:t>Wat</a:t>
                      </a:r>
                      <a:r>
                        <a:rPr lang="nl-NL" sz="1200" baseline="0" dirty="0"/>
                        <a:t> knap dat je zo rustig bleef in het overleg, ondanks dat de emoties zo hoog opliepen.</a:t>
                      </a:r>
                      <a:endParaRPr lang="nl-NL" sz="1200" dirty="0"/>
                    </a:p>
                  </a:txBody>
                  <a:tcPr>
                    <a:solidFill>
                      <a:srgbClr val="EAC2DB"/>
                    </a:solidFill>
                  </a:tcPr>
                </a:tc>
                <a:tc>
                  <a:txBody>
                    <a:bodyPr/>
                    <a:lstStyle/>
                    <a:p>
                      <a:r>
                        <a:rPr lang="nl-NL" sz="1200" dirty="0"/>
                        <a:t>Erkenning</a:t>
                      </a:r>
                    </a:p>
                  </a:txBody>
                  <a:tcPr>
                    <a:solidFill>
                      <a:srgbClr val="EAC2DB"/>
                    </a:solidFill>
                  </a:tcPr>
                </a:tc>
                <a:tc>
                  <a:txBody>
                    <a:bodyPr/>
                    <a:lstStyle/>
                    <a:p>
                      <a:r>
                        <a:rPr lang="nl-NL" sz="1200" dirty="0"/>
                        <a:t>+++</a:t>
                      </a:r>
                    </a:p>
                  </a:txBody>
                  <a:tcPr>
                    <a:solidFill>
                      <a:srgbClr val="EAC2DB"/>
                    </a:solidFill>
                  </a:tcPr>
                </a:tc>
                <a:extLst>
                  <a:ext uri="{0D108BD9-81ED-4DB2-BD59-A6C34878D82A}">
                    <a16:rowId xmlns:a16="http://schemas.microsoft.com/office/drawing/2014/main" val="10005"/>
                  </a:ext>
                </a:extLst>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2182311291"/>
              </p:ext>
            </p:extLst>
          </p:nvPr>
        </p:nvGraphicFramePr>
        <p:xfrm>
          <a:off x="484531" y="4969631"/>
          <a:ext cx="7770013" cy="403369"/>
        </p:xfrm>
        <a:graphic>
          <a:graphicData uri="http://schemas.openxmlformats.org/drawingml/2006/table">
            <a:tbl>
              <a:tblPr firstRow="1" bandRow="1">
                <a:tableStyleId>{5C22544A-7EE6-4342-B048-85BDC9FD1C3A}</a:tableStyleId>
              </a:tblPr>
              <a:tblGrid>
                <a:gridCol w="1510796">
                  <a:extLst>
                    <a:ext uri="{9D8B030D-6E8A-4147-A177-3AD203B41FA5}">
                      <a16:colId xmlns:a16="http://schemas.microsoft.com/office/drawing/2014/main" val="20000"/>
                    </a:ext>
                  </a:extLst>
                </a:gridCol>
                <a:gridCol w="2993406">
                  <a:extLst>
                    <a:ext uri="{9D8B030D-6E8A-4147-A177-3AD203B41FA5}">
                      <a16:colId xmlns:a16="http://schemas.microsoft.com/office/drawing/2014/main" val="20001"/>
                    </a:ext>
                  </a:extLst>
                </a:gridCol>
                <a:gridCol w="1642846">
                  <a:extLst>
                    <a:ext uri="{9D8B030D-6E8A-4147-A177-3AD203B41FA5}">
                      <a16:colId xmlns:a16="http://schemas.microsoft.com/office/drawing/2014/main" val="20002"/>
                    </a:ext>
                  </a:extLst>
                </a:gridCol>
                <a:gridCol w="1622965">
                  <a:extLst>
                    <a:ext uri="{9D8B030D-6E8A-4147-A177-3AD203B41FA5}">
                      <a16:colId xmlns:a16="http://schemas.microsoft.com/office/drawing/2014/main" val="20003"/>
                    </a:ext>
                  </a:extLst>
                </a:gridCol>
              </a:tblGrid>
              <a:tr h="403369">
                <a:tc>
                  <a:txBody>
                    <a:bodyPr/>
                    <a:lstStyle/>
                    <a:p>
                      <a:r>
                        <a:rPr lang="nl-NL" sz="1200" b="0" dirty="0">
                          <a:solidFill>
                            <a:schemeClr val="tx1"/>
                          </a:solidFill>
                        </a:rPr>
                        <a:t>Gelogen</a:t>
                      </a:r>
                    </a:p>
                  </a:txBody>
                  <a:tcPr>
                    <a:solidFill>
                      <a:srgbClr val="EAC2DB"/>
                    </a:solidFill>
                  </a:tcPr>
                </a:tc>
                <a:tc>
                  <a:txBody>
                    <a:bodyPr/>
                    <a:lstStyle/>
                    <a:p>
                      <a:r>
                        <a:rPr lang="nl-NL" sz="1200" b="0" dirty="0">
                          <a:solidFill>
                            <a:schemeClr val="tx1"/>
                          </a:solidFill>
                        </a:rPr>
                        <a:t>Zeehondjesbont</a:t>
                      </a:r>
                      <a:r>
                        <a:rPr lang="mr-IN" sz="1200" b="0" dirty="0">
                          <a:solidFill>
                            <a:schemeClr val="tx1"/>
                          </a:solidFill>
                        </a:rPr>
                        <a:t>…</a:t>
                      </a:r>
                      <a:r>
                        <a:rPr lang="nl-NL" sz="1200" b="0" dirty="0">
                          <a:solidFill>
                            <a:schemeClr val="tx1"/>
                          </a:solidFill>
                        </a:rPr>
                        <a:t> wat enig!</a:t>
                      </a:r>
                    </a:p>
                  </a:txBody>
                  <a:tcPr>
                    <a:solidFill>
                      <a:srgbClr val="EAC2DB"/>
                    </a:solidFill>
                  </a:tcPr>
                </a:tc>
                <a:tc>
                  <a:txBody>
                    <a:bodyPr/>
                    <a:lstStyle/>
                    <a:p>
                      <a:r>
                        <a:rPr lang="nl-NL" sz="1200" b="0" dirty="0">
                          <a:solidFill>
                            <a:schemeClr val="tx1"/>
                          </a:solidFill>
                        </a:rPr>
                        <a:t>Twijfel/wantrouwen</a:t>
                      </a:r>
                    </a:p>
                  </a:txBody>
                  <a:tcPr>
                    <a:solidFill>
                      <a:srgbClr val="EAC2DB"/>
                    </a:solidFill>
                  </a:tcPr>
                </a:tc>
                <a:tc>
                  <a:txBody>
                    <a:bodyPr/>
                    <a:lstStyle/>
                    <a:p>
                      <a:r>
                        <a:rPr lang="nl-NL" sz="1200" b="0" dirty="0">
                          <a:solidFill>
                            <a:schemeClr val="tx1"/>
                          </a:solidFill>
                        </a:rPr>
                        <a:t>-</a:t>
                      </a:r>
                      <a:r>
                        <a:rPr lang="nl-NL" sz="1200" b="0" baseline="0" dirty="0">
                          <a:solidFill>
                            <a:schemeClr val="tx1"/>
                          </a:solidFill>
                        </a:rPr>
                        <a:t> -</a:t>
                      </a:r>
                      <a:endParaRPr lang="nl-NL" sz="1200" b="0" dirty="0">
                        <a:solidFill>
                          <a:schemeClr val="tx1"/>
                        </a:solidFill>
                      </a:endParaRPr>
                    </a:p>
                  </a:txBody>
                  <a:tcPr>
                    <a:solidFill>
                      <a:srgbClr val="EAC2DB"/>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6031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6" name="Rechte verbindingslijn 15"/>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inhoud 2"/>
          <p:cNvSpPr txBox="1">
            <a:spLocks/>
          </p:cNvSpPr>
          <p:nvPr/>
        </p:nvSpPr>
        <p:spPr>
          <a:xfrm>
            <a:off x="495636" y="1492325"/>
            <a:ext cx="8093122"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buClr>
                <a:srgbClr val="009DE0"/>
              </a:buClr>
              <a:buSzPct val="120000"/>
              <a:defRPr/>
            </a:pPr>
            <a:r>
              <a:rPr lang="nl-NL" sz="2500" kern="500" dirty="0">
                <a:solidFill>
                  <a:srgbClr val="EA088B"/>
                </a:solidFill>
                <a:latin typeface="Cantarell" charset="0"/>
                <a:ea typeface="Cantarell" charset="0"/>
                <a:cs typeface="Cantarell" charset="0"/>
              </a:rPr>
              <a:t>Pulltechnieken</a:t>
            </a:r>
            <a:r>
              <a:rPr lang="nl-NL" sz="2500" kern="500" dirty="0">
                <a:solidFill>
                  <a:srgbClr val="123E66"/>
                </a:solidFill>
                <a:latin typeface="Cantarell" charset="0"/>
                <a:ea typeface="Cantarell" charset="0"/>
                <a:cs typeface="Cantarell" charset="0"/>
              </a:rPr>
              <a:t>  </a:t>
            </a:r>
            <a:endParaRPr lang="nl-NL" sz="2500" dirty="0">
              <a:solidFill>
                <a:srgbClr val="123E66"/>
              </a:solidFill>
              <a:cs typeface="Arial"/>
            </a:endParaRPr>
          </a:p>
        </p:txBody>
      </p:sp>
      <p:sp>
        <p:nvSpPr>
          <p:cNvPr id="9" name="Titel 1">
            <a:extLst>
              <a:ext uri="{FF2B5EF4-FFF2-40B4-BE49-F238E27FC236}">
                <a16:creationId xmlns:a16="http://schemas.microsoft.com/office/drawing/2014/main" id="{AEB0E270-6718-C749-8CD4-1433CE7CDC77}"/>
              </a:ext>
            </a:extLst>
          </p:cNvPr>
          <p:cNvSpPr txBox="1">
            <a:spLocks/>
          </p:cNvSpPr>
          <p:nvPr/>
        </p:nvSpPr>
        <p:spPr>
          <a:xfrm>
            <a:off x="556367" y="2348880"/>
            <a:ext cx="8356567" cy="109554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40000"/>
              </a:lnSpc>
            </a:pPr>
            <a:r>
              <a:rPr lang="nl-NL" sz="1400" dirty="0">
                <a:latin typeface="+mn-lt"/>
                <a:ea typeface="Cantarell" charset="0"/>
                <a:cs typeface="Cantarell" charset="0"/>
              </a:rPr>
              <a:t>Draaivraag:</a:t>
            </a:r>
            <a:r>
              <a:rPr lang="nl-NL" sz="1400" b="1" dirty="0">
                <a:latin typeface="+mn-lt"/>
                <a:ea typeface="Cantarell" charset="0"/>
                <a:cs typeface="Cantarell" charset="0"/>
              </a:rPr>
              <a:t>		</a:t>
            </a:r>
            <a:r>
              <a:rPr lang="nl-NL" sz="1500" dirty="0">
                <a:latin typeface="+mn-lt"/>
                <a:ea typeface="Cantarell" charset="0"/>
                <a:cs typeface="Cantarell" charset="0"/>
              </a:rPr>
              <a:t>Met een draaivraag kun je (als er voldoende vertrouwen is) kun je de 			ander laten denken en praten over een nieuw inzicht dat niet eerder in zijn 		gedachten voorkwam.			 </a:t>
            </a:r>
            <a:r>
              <a:rPr lang="nl-NL" sz="1500" b="1" dirty="0">
                <a:latin typeface="+mn-lt"/>
                <a:ea typeface="Cantarell" charset="0"/>
                <a:cs typeface="Cantarell" charset="0"/>
              </a:rPr>
              <a:t>	</a:t>
            </a:r>
            <a:r>
              <a:rPr lang="nl-NL" sz="1500" dirty="0">
                <a:latin typeface="+mn-lt"/>
                <a:ea typeface="Cantarell" charset="0"/>
                <a:cs typeface="Cantarell" charset="0"/>
              </a:rPr>
              <a:t> </a:t>
            </a:r>
          </a:p>
          <a:p>
            <a:pPr algn="l">
              <a:lnSpc>
                <a:spcPct val="140000"/>
              </a:lnSpc>
            </a:pPr>
            <a:endParaRPr lang="nl-NL" sz="1400" dirty="0">
              <a:latin typeface="+mn-lt"/>
              <a:ea typeface="Cantarell" charset="0"/>
              <a:cs typeface="Cantarell" charset="0"/>
            </a:endParaRPr>
          </a:p>
        </p:txBody>
      </p:sp>
      <p:pic>
        <p:nvPicPr>
          <p:cNvPr id="10" name="Afbeelding 9">
            <a:extLst>
              <a:ext uri="{FF2B5EF4-FFF2-40B4-BE49-F238E27FC236}">
                <a16:creationId xmlns:a16="http://schemas.microsoft.com/office/drawing/2014/main" id="{A2DF380D-2555-634F-9CFD-9AA4C6EF09A1}"/>
              </a:ext>
            </a:extLst>
          </p:cNvPr>
          <p:cNvPicPr>
            <a:picLocks noChangeAspect="1"/>
          </p:cNvPicPr>
          <p:nvPr/>
        </p:nvPicPr>
        <p:blipFill>
          <a:blip r:embed="rId4"/>
          <a:stretch>
            <a:fillRect/>
          </a:stretch>
        </p:blipFill>
        <p:spPr>
          <a:xfrm>
            <a:off x="886414" y="2821139"/>
            <a:ext cx="370016" cy="319559"/>
          </a:xfrm>
          <a:prstGeom prst="rect">
            <a:avLst/>
          </a:prstGeom>
        </p:spPr>
      </p:pic>
    </p:spTree>
    <p:extLst>
      <p:ext uri="{BB962C8B-B14F-4D97-AF65-F5344CB8AC3E}">
        <p14:creationId xmlns:p14="http://schemas.microsoft.com/office/powerpoint/2010/main" val="419044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556367" y="2215656"/>
            <a:ext cx="5292674" cy="378936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defTabSz="457200">
              <a:lnSpc>
                <a:spcPct val="100000"/>
              </a:lnSpc>
              <a:spcBef>
                <a:spcPts val="0"/>
              </a:spcBef>
            </a:pPr>
            <a:r>
              <a:rPr lang="nl-NL" sz="1600" dirty="0">
                <a:solidFill>
                  <a:prstClr val="black"/>
                </a:solidFill>
                <a:latin typeface="Cantarell"/>
                <a:ea typeface="+mn-ea"/>
                <a:cs typeface="+mn-cs"/>
              </a:rPr>
              <a:t>Expert in de rol van het onbewuste in communicatie:</a:t>
            </a:r>
          </a:p>
          <a:p>
            <a:pPr lvl="0" algn="l" defTabSz="457200">
              <a:lnSpc>
                <a:spcPct val="100000"/>
              </a:lnSpc>
              <a:spcBef>
                <a:spcPts val="0"/>
              </a:spcBef>
            </a:pPr>
            <a:endParaRPr lang="nl-NL" sz="1600" dirty="0">
              <a:solidFill>
                <a:prstClr val="black"/>
              </a:solidFill>
              <a:latin typeface="Cantarell"/>
              <a:ea typeface="+mn-ea"/>
              <a:cs typeface="+mn-cs"/>
            </a:endParaRPr>
          </a:p>
          <a:p>
            <a:pPr marL="285750" indent="-285750" algn="l" defTabSz="457200">
              <a:lnSpc>
                <a:spcPct val="100000"/>
              </a:lnSpc>
              <a:spcBef>
                <a:spcPts val="0"/>
              </a:spcBef>
              <a:buFontTx/>
              <a:buChar char="-"/>
            </a:pPr>
            <a:r>
              <a:rPr lang="nl-NL" sz="1600" dirty="0">
                <a:solidFill>
                  <a:prstClr val="black"/>
                </a:solidFill>
                <a:latin typeface="Cantarell"/>
              </a:rPr>
              <a:t>Onderzoek</a:t>
            </a:r>
          </a:p>
          <a:p>
            <a:pPr marL="285750" indent="-285750" algn="l" defTabSz="457200">
              <a:lnSpc>
                <a:spcPct val="100000"/>
              </a:lnSpc>
              <a:spcBef>
                <a:spcPts val="0"/>
              </a:spcBef>
              <a:buFontTx/>
              <a:buChar char="-"/>
            </a:pPr>
            <a:r>
              <a:rPr lang="nl-NL" sz="1600" dirty="0">
                <a:solidFill>
                  <a:prstClr val="black"/>
                </a:solidFill>
                <a:latin typeface="Cantarell"/>
              </a:rPr>
              <a:t>Ontwikkeling en innovatie van effectieve communicatie</a:t>
            </a:r>
          </a:p>
          <a:p>
            <a:pPr marL="285750" indent="-285750" algn="l" defTabSz="457200">
              <a:lnSpc>
                <a:spcPct val="100000"/>
              </a:lnSpc>
              <a:spcBef>
                <a:spcPts val="0"/>
              </a:spcBef>
              <a:buFontTx/>
              <a:buChar char="-"/>
            </a:pPr>
            <a:r>
              <a:rPr lang="nl-NL" sz="1600" dirty="0">
                <a:solidFill>
                  <a:prstClr val="black"/>
                </a:solidFill>
                <a:latin typeface="Cantarell"/>
              </a:rPr>
              <a:t>Publicist en auteur</a:t>
            </a:r>
          </a:p>
          <a:p>
            <a:pPr marL="285750" lvl="0" indent="-285750" algn="l" defTabSz="457200">
              <a:lnSpc>
                <a:spcPct val="100000"/>
              </a:lnSpc>
              <a:spcBef>
                <a:spcPts val="0"/>
              </a:spcBef>
              <a:buFontTx/>
              <a:buChar char="-"/>
            </a:pPr>
            <a:r>
              <a:rPr lang="nl-NL" sz="1600" dirty="0">
                <a:solidFill>
                  <a:prstClr val="black"/>
                </a:solidFill>
                <a:latin typeface="Cantarell"/>
                <a:ea typeface="+mn-ea"/>
                <a:cs typeface="+mn-cs"/>
              </a:rPr>
              <a:t>Training en opleiding in impact </a:t>
            </a:r>
          </a:p>
          <a:p>
            <a:pPr lvl="0" algn="l" defTabSz="457200">
              <a:lnSpc>
                <a:spcPct val="100000"/>
              </a:lnSpc>
              <a:spcBef>
                <a:spcPts val="0"/>
              </a:spcBef>
            </a:pPr>
            <a:r>
              <a:rPr lang="nl-NL" sz="1600" dirty="0">
                <a:solidFill>
                  <a:prstClr val="black"/>
                </a:solidFill>
                <a:latin typeface="Cantarell"/>
                <a:ea typeface="+mn-ea"/>
                <a:cs typeface="+mn-cs"/>
              </a:rPr>
              <a:t>	Practitioner | Master | Coach | Trainer</a:t>
            </a:r>
          </a:p>
          <a:p>
            <a:pPr marL="285750" lvl="0" indent="-285750" algn="l" defTabSz="457200">
              <a:lnSpc>
                <a:spcPct val="100000"/>
              </a:lnSpc>
              <a:spcBef>
                <a:spcPts val="0"/>
              </a:spcBef>
              <a:buFontTx/>
              <a:buChar char="-"/>
            </a:pPr>
            <a:endParaRPr lang="nl-NL" sz="1600" dirty="0">
              <a:solidFill>
                <a:prstClr val="black"/>
              </a:solidFill>
              <a:latin typeface="Cantarell"/>
              <a:ea typeface="+mn-ea"/>
              <a:cs typeface="+mn-cs"/>
            </a:endParaRPr>
          </a:p>
          <a:p>
            <a:pPr lvl="0" algn="l" defTabSz="457200">
              <a:lnSpc>
                <a:spcPct val="100000"/>
              </a:lnSpc>
              <a:spcBef>
                <a:spcPts val="0"/>
              </a:spcBef>
            </a:pPr>
            <a:r>
              <a:rPr lang="nl-NL" sz="1600" dirty="0">
                <a:solidFill>
                  <a:prstClr val="black"/>
                </a:solidFill>
                <a:latin typeface="Cantarell"/>
                <a:ea typeface="+mn-ea"/>
                <a:cs typeface="+mn-cs"/>
                <a:hlinkClick r:id="rId2"/>
              </a:rPr>
              <a:t>www.dontpushme.nl</a:t>
            </a:r>
            <a:endParaRPr lang="nl-NL" sz="1600" dirty="0">
              <a:solidFill>
                <a:prstClr val="black"/>
              </a:solidFill>
              <a:latin typeface="Cantarell"/>
              <a:ea typeface="+mn-ea"/>
              <a:cs typeface="+mn-cs"/>
            </a:endParaRPr>
          </a:p>
          <a:p>
            <a:pPr lvl="0" algn="l" defTabSz="457200">
              <a:lnSpc>
                <a:spcPct val="100000"/>
              </a:lnSpc>
              <a:spcBef>
                <a:spcPts val="0"/>
              </a:spcBef>
            </a:pPr>
            <a:endParaRPr lang="nl-NL" sz="1600" dirty="0">
              <a:solidFill>
                <a:prstClr val="black"/>
              </a:solidFill>
              <a:latin typeface="Cantarell"/>
              <a:ea typeface="+mn-ea"/>
              <a:cs typeface="+mn-cs"/>
            </a:endParaRPr>
          </a:p>
        </p:txBody>
      </p:sp>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 y="245768"/>
            <a:ext cx="2090928" cy="917448"/>
          </a:xfrm>
          <a:prstGeom prst="rect">
            <a:avLst/>
          </a:prstGeom>
        </p:spPr>
      </p:pic>
      <p:cxnSp>
        <p:nvCxnSpPr>
          <p:cNvPr id="17" name="Rechte verbindingslijn 16"/>
          <p:cNvCxnSpPr/>
          <p:nvPr/>
        </p:nvCxnSpPr>
        <p:spPr>
          <a:xfrm>
            <a:off x="0" y="6324600"/>
            <a:ext cx="91440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504966" y="1298575"/>
            <a:ext cx="8093123"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jdelijke aanduiding voor inhoud 2">
            <a:extLst>
              <a:ext uri="{FF2B5EF4-FFF2-40B4-BE49-F238E27FC236}">
                <a16:creationId xmlns:a16="http://schemas.microsoft.com/office/drawing/2014/main" id="{2715A06B-862B-46DA-8397-5DAF91A5700B}"/>
              </a:ext>
            </a:extLst>
          </p:cNvPr>
          <p:cNvSpPr txBox="1">
            <a:spLocks/>
          </p:cNvSpPr>
          <p:nvPr/>
        </p:nvSpPr>
        <p:spPr>
          <a:xfrm>
            <a:off x="504966" y="1492325"/>
            <a:ext cx="8093123" cy="723330"/>
          </a:xfrm>
          <a:prstGeom prst="rect">
            <a:avLst/>
          </a:prstGeom>
          <a:solidFill>
            <a:schemeClr val="bg1">
              <a:alpha val="75000"/>
            </a:schemeClr>
          </a:solidFill>
        </p:spPr>
        <p:txBody>
          <a:bodyPr anchor="t"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buClr>
                <a:srgbClr val="009DE0"/>
              </a:buClr>
              <a:buSzPct val="120000"/>
              <a:defRPr/>
            </a:pPr>
            <a:r>
              <a:rPr lang="nl-NL" sz="2500" kern="500" dirty="0">
                <a:solidFill>
                  <a:srgbClr val="EA088B"/>
                </a:solidFill>
                <a:latin typeface="Cantarell" charset="0"/>
                <a:ea typeface="Cantarell" charset="0"/>
                <a:cs typeface="Cantarell" charset="0"/>
              </a:rPr>
              <a:t>Wat doet </a:t>
            </a:r>
            <a:r>
              <a:rPr lang="nl-NL" sz="2500" kern="500" dirty="0" err="1">
                <a:solidFill>
                  <a:srgbClr val="EA088B"/>
                </a:solidFill>
                <a:latin typeface="Cantarell" charset="0"/>
                <a:ea typeface="Cantarell" charset="0"/>
                <a:cs typeface="Cantarell" charset="0"/>
              </a:rPr>
              <a:t>Subconscious</a:t>
            </a:r>
            <a:r>
              <a:rPr lang="nl-NL" sz="2500" kern="500" dirty="0">
                <a:solidFill>
                  <a:srgbClr val="EA088B"/>
                </a:solidFill>
                <a:latin typeface="Cantarell" charset="0"/>
                <a:ea typeface="Cantarell" charset="0"/>
                <a:cs typeface="Cantarell" charset="0"/>
              </a:rPr>
              <a:t> Impact?</a:t>
            </a:r>
            <a:endParaRPr lang="nl-NL" sz="2500" dirty="0">
              <a:solidFill>
                <a:srgbClr val="123E66"/>
              </a:solidFill>
              <a:cs typeface="Arial"/>
            </a:endParaRPr>
          </a:p>
        </p:txBody>
      </p:sp>
      <p:pic>
        <p:nvPicPr>
          <p:cNvPr id="2" name="Afbeelding 1" descr="6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041" y="1804242"/>
            <a:ext cx="2949587" cy="4126199"/>
          </a:xfrm>
          <a:prstGeom prst="rect">
            <a:avLst/>
          </a:prstGeom>
        </p:spPr>
      </p:pic>
    </p:spTree>
    <p:extLst>
      <p:ext uri="{BB962C8B-B14F-4D97-AF65-F5344CB8AC3E}">
        <p14:creationId xmlns:p14="http://schemas.microsoft.com/office/powerpoint/2010/main" val="387083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AE6C3301A6A34FBC7BEF1F7FA55C0B" ma:contentTypeVersion="12" ma:contentTypeDescription="Een nieuw document maken." ma:contentTypeScope="" ma:versionID="9ba53e1366dffb0e92ee0b03fecfcc5b">
  <xsd:schema xmlns:xsd="http://www.w3.org/2001/XMLSchema" xmlns:xs="http://www.w3.org/2001/XMLSchema" xmlns:p="http://schemas.microsoft.com/office/2006/metadata/properties" xmlns:ns2="7825a051-5ab6-4d8f-8981-e4ef9fa2a70f" xmlns:ns3="c6f3d33e-027f-49d4-ae41-b2a766af036d" targetNamespace="http://schemas.microsoft.com/office/2006/metadata/properties" ma:root="true" ma:fieldsID="5a09ad7567acdfee4ace971f58201eaf" ns2:_="" ns3:_="">
    <xsd:import namespace="7825a051-5ab6-4d8f-8981-e4ef9fa2a70f"/>
    <xsd:import namespace="c6f3d33e-027f-49d4-ae41-b2a766af036d"/>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5a051-5ab6-4d8f-8981-e4ef9fa2a70f"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6f3d33e-027f-49d4-ae41-b2a766af036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E6F822-95FC-425F-8AF8-23914B40AC6C}">
  <ds:schemaRefs>
    <ds:schemaRef ds:uri="http://schemas.microsoft.com/sharepoint/v3/contenttype/forms"/>
  </ds:schemaRefs>
</ds:datastoreItem>
</file>

<file path=customXml/itemProps2.xml><?xml version="1.0" encoding="utf-8"?>
<ds:datastoreItem xmlns:ds="http://schemas.openxmlformats.org/officeDocument/2006/customXml" ds:itemID="{F1B85805-B291-41E3-A959-285869685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25a051-5ab6-4d8f-8981-e4ef9fa2a70f"/>
    <ds:schemaRef ds:uri="c6f3d33e-027f-49d4-ae41-b2a766af0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EF7B95-96F0-49FC-AB0C-91D057FA426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6f3d33e-027f-49d4-ae41-b2a766af036d"/>
    <ds:schemaRef ds:uri="7825a051-5ab6-4d8f-8981-e4ef9fa2a70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8505</TotalTime>
  <Words>384</Words>
  <Application>Microsoft Macintosh PowerPoint</Application>
  <PresentationFormat>Diavoorstelling (4:3)</PresentationFormat>
  <Paragraphs>64</Paragraphs>
  <Slides>7</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Calibri</vt:lpstr>
      <vt:lpstr>Calibri Light</vt:lpstr>
      <vt:lpstr>Cantarell</vt:lpstr>
      <vt:lpstr>verdana</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Hallo Gerald</dc:creator>
  <cp:lastModifiedBy>Genieke hertoghs</cp:lastModifiedBy>
  <cp:revision>222</cp:revision>
  <cp:lastPrinted>2016-10-26T10:47:36Z</cp:lastPrinted>
  <dcterms:created xsi:type="dcterms:W3CDTF">2016-10-25T12:10:39Z</dcterms:created>
  <dcterms:modified xsi:type="dcterms:W3CDTF">2019-11-22T08:17:59Z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0x010100DEAE6C3301A6A34FBC7BEF1F7FA55C0B</vt:lpwstr>
  </property>
</Properties>
</file>