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6"/>
  </p:notesMasterIdLst>
  <p:sldIdLst>
    <p:sldId id="256" r:id="rId2"/>
    <p:sldId id="258" r:id="rId3"/>
    <p:sldId id="260" r:id="rId4"/>
    <p:sldId id="268" r:id="rId5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8" autoAdjust="0"/>
  </p:normalViewPr>
  <p:slideViewPr>
    <p:cSldViewPr snapToGrid="0" snapToObjects="1">
      <p:cViewPr varScale="1">
        <p:scale>
          <a:sx n="116" d="100"/>
          <a:sy n="116" d="100"/>
        </p:scale>
        <p:origin x="475" y="77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bg1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6005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2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786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</a:t>
            </a:r>
            <a:br>
              <a:rPr lang="en-GB" noProof="0" dirty="0" smtClean="0"/>
            </a:br>
            <a:r>
              <a:rPr lang="en-GB" noProof="0" dirty="0" smtClean="0"/>
              <a:t>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2 Pictur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</a:t>
            </a:r>
            <a:br>
              <a:rPr lang="en-GB" noProof="0" dirty="0" smtClean="0"/>
            </a:br>
            <a:r>
              <a:rPr lang="en-GB" noProof="0" dirty="0" smtClean="0"/>
              <a:t>with right mouse button &gt; send to back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4871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81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2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440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770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2757875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2 Pictur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2088714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05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15-11-2019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rgbClr val="BC0436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43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2" r:id="rId12"/>
    <p:sldLayoutId id="2147483660" r:id="rId13"/>
    <p:sldLayoutId id="2147483661" r:id="rId14"/>
    <p:sldLayoutId id="2147483657" r:id="rId15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6" y="1583460"/>
            <a:ext cx="6300000" cy="1548000"/>
          </a:xfrm>
        </p:spPr>
        <p:txBody>
          <a:bodyPr/>
          <a:lstStyle/>
          <a:p>
            <a:r>
              <a:rPr lang="nl-NL" dirty="0" smtClean="0"/>
              <a:t>Afhandeling van beroepsziekteclaims: Goede praktijken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‘Gedragscode’ </a:t>
            </a:r>
            <a:r>
              <a:rPr lang="nl-NL" dirty="0"/>
              <a:t>Afhandeling Beroepsziekteclaims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1600" dirty="0" smtClean="0"/>
              <a:t>Proces</a:t>
            </a:r>
            <a:r>
              <a:rPr lang="nl-NL" sz="1600" dirty="0"/>
              <a:t>: inventarisatie (2018), redactie (2019), consultatie (2020)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nl-NL" sz="1600" dirty="0"/>
              <a:t>Inventarisatie: rapport </a:t>
            </a:r>
            <a:r>
              <a:rPr lang="nl-NL" sz="1600" i="1" dirty="0" smtClean="0"/>
              <a:t>Naar </a:t>
            </a:r>
            <a:r>
              <a:rPr lang="nl-NL" sz="1600" i="1" dirty="0"/>
              <a:t>een gedragscode afhandeling beroepsziekten</a:t>
            </a:r>
            <a:r>
              <a:rPr lang="nl-NL" sz="1600" i="1" dirty="0" smtClean="0"/>
              <a:t>?</a:t>
            </a:r>
            <a:r>
              <a:rPr lang="nl-NL" sz="1600" dirty="0" smtClean="0"/>
              <a:t> </a:t>
            </a:r>
            <a:r>
              <a:rPr lang="nl-NL" sz="1600" dirty="0"/>
              <a:t>(De Groot &amp; Lindenbergh </a:t>
            </a:r>
            <a:r>
              <a:rPr lang="nl-NL" sz="1600" dirty="0" smtClean="0"/>
              <a:t>2018, website DLR), </a:t>
            </a:r>
            <a:r>
              <a:rPr lang="nl-NL" sz="1600" dirty="0"/>
              <a:t>knelpunten en oplossingsrichtingen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nl-NL" sz="1600" dirty="0" smtClean="0"/>
              <a:t>Redactie (Werkgroep): </a:t>
            </a:r>
            <a:endParaRPr lang="en-US" sz="1600" dirty="0"/>
          </a:p>
          <a:p>
            <a:pPr lvl="1"/>
            <a:r>
              <a:rPr lang="nl-NL" sz="1400" dirty="0"/>
              <a:t>Analyse GBL en GOMA: </a:t>
            </a:r>
            <a:r>
              <a:rPr lang="nl-NL" sz="1400" dirty="0" smtClean="0"/>
              <a:t>inspiratiebron </a:t>
            </a:r>
            <a:r>
              <a:rPr lang="nl-NL" sz="1400" dirty="0"/>
              <a:t>en inhoudelijke positionering</a:t>
            </a:r>
            <a:endParaRPr lang="en-US" sz="1400" dirty="0"/>
          </a:p>
          <a:p>
            <a:pPr lvl="1"/>
            <a:r>
              <a:rPr lang="nl-NL" sz="1400" dirty="0"/>
              <a:t>Opstellen document</a:t>
            </a:r>
            <a:endParaRPr lang="en-US" sz="1400" dirty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</a:t>
            </a:r>
            <a:r>
              <a:rPr lang="nl-NL" dirty="0"/>
              <a:t>praktijken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1600" dirty="0" smtClean="0"/>
              <a:t>Uitgangspunt</a:t>
            </a:r>
            <a:r>
              <a:rPr lang="nl-NL" sz="1600" dirty="0"/>
              <a:t>: samenwerking, openheid en vertrouwen</a:t>
            </a:r>
            <a:endParaRPr lang="en-US" sz="16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nl-NL" sz="1400" dirty="0"/>
              <a:t>Belang van helderheid, voortvarendheid en besparing </a:t>
            </a:r>
            <a:r>
              <a:rPr lang="nl-NL" sz="1400" dirty="0" smtClean="0"/>
              <a:t>financiële </a:t>
            </a:r>
            <a:r>
              <a:rPr lang="nl-NL" sz="1400" dirty="0"/>
              <a:t>en emotionele </a:t>
            </a:r>
            <a:r>
              <a:rPr lang="nl-NL" sz="1400" dirty="0" smtClean="0"/>
              <a:t>lasten</a:t>
            </a:r>
            <a:endParaRPr lang="en-US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Winstpunten m.n. </a:t>
            </a:r>
            <a:r>
              <a:rPr lang="nl-NL" sz="1400" dirty="0"/>
              <a:t>in </a:t>
            </a:r>
            <a:r>
              <a:rPr lang="nl-NL" sz="1400" dirty="0" smtClean="0"/>
              <a:t>beginfase</a:t>
            </a:r>
            <a:endParaRPr lang="en-US" sz="1400" dirty="0"/>
          </a:p>
          <a:p>
            <a:r>
              <a:rPr lang="nl-NL" sz="1600" dirty="0"/>
              <a:t> </a:t>
            </a:r>
            <a:endParaRPr lang="en-US" sz="1600" dirty="0"/>
          </a:p>
          <a:p>
            <a:r>
              <a:rPr lang="nl-NL" sz="1600" dirty="0"/>
              <a:t>Handvatten/stappenplan</a:t>
            </a:r>
            <a:r>
              <a:rPr lang="nl-NL" sz="1600" dirty="0" smtClean="0"/>
              <a:t>: wie </a:t>
            </a:r>
            <a:r>
              <a:rPr lang="nl-NL" sz="1600" dirty="0"/>
              <a:t>doet </a:t>
            </a:r>
            <a:r>
              <a:rPr lang="nl-NL" sz="1600" dirty="0" smtClean="0"/>
              <a:t>wat (en </a:t>
            </a:r>
            <a:r>
              <a:rPr lang="nl-NL" sz="1600" dirty="0"/>
              <a:t>wie betaalt </a:t>
            </a:r>
            <a:r>
              <a:rPr lang="nl-NL" sz="1600" dirty="0" smtClean="0"/>
              <a:t>wat)?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Deskundigheid </a:t>
            </a:r>
            <a:r>
              <a:rPr lang="nl-NL" sz="1400" dirty="0"/>
              <a:t>van betrokken professionals</a:t>
            </a: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Verwachtingenmanagement </a:t>
            </a: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Aansprakelijkstelling en eerste informatievergaring</a:t>
            </a: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Gezamenlijk bezoek en evaluatie</a:t>
            </a: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Raadplegen </a:t>
            </a:r>
            <a:r>
              <a:rPr lang="nl-NL" sz="1400" dirty="0" smtClean="0"/>
              <a:t>deskundigen </a:t>
            </a:r>
            <a:r>
              <a:rPr lang="nl-NL" sz="1400" dirty="0"/>
              <a:t>(risicoblootstelling, causaal verband)</a:t>
            </a: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Eindoordeel </a:t>
            </a:r>
            <a:r>
              <a:rPr lang="nl-NL" sz="1400" err="1" smtClean="0"/>
              <a:t>m.b.t</a:t>
            </a:r>
            <a:r>
              <a:rPr lang="nl-NL" sz="1400" smtClean="0"/>
              <a:t>. aansprakelijkheidsvraag</a:t>
            </a:r>
            <a:endParaRPr lang="en-US" sz="1400" dirty="0"/>
          </a:p>
          <a:p>
            <a:r>
              <a:rPr lang="nl-NL" sz="1600" dirty="0"/>
              <a:t>  </a:t>
            </a:r>
            <a:endParaRPr lang="en-US" sz="1600" dirty="0"/>
          </a:p>
          <a:p>
            <a:pPr lvl="0"/>
            <a:r>
              <a:rPr lang="nl-NL" sz="1600" dirty="0"/>
              <a:t>Kaf en koren … 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 </a:t>
            </a:r>
            <a:r>
              <a:rPr lang="nl-NL" dirty="0" smtClean="0"/>
              <a:t>jaar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1600" dirty="0" smtClean="0"/>
              <a:t>Publicatie </a:t>
            </a:r>
            <a:r>
              <a:rPr lang="nl-NL" sz="1600" dirty="0"/>
              <a:t>concept goede praktijkendocument ter </a:t>
            </a:r>
            <a:r>
              <a:rPr lang="nl-NL" sz="1600" dirty="0" smtClean="0"/>
              <a:t>consultatie!</a:t>
            </a:r>
            <a:endParaRPr lang="en-US" sz="1600" dirty="0"/>
          </a:p>
          <a:p>
            <a:endParaRPr lang="en-US" sz="1600" dirty="0"/>
          </a:p>
          <a:p>
            <a:pPr lvl="0"/>
            <a:r>
              <a:rPr lang="nl-NL" sz="1600" dirty="0"/>
              <a:t>Rapportage Commissie-</a:t>
            </a:r>
            <a:r>
              <a:rPr lang="nl-NL" sz="1600" dirty="0" err="1"/>
              <a:t>Heerts</a:t>
            </a:r>
            <a:r>
              <a:rPr lang="nl-NL" sz="1600" dirty="0"/>
              <a:t> over schadeafhandeling beroepsziekten</a:t>
            </a:r>
            <a:endParaRPr lang="en-US" sz="16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Advies over vergemakkelijking toekomstige schadeafhandelingen </a:t>
            </a:r>
            <a:r>
              <a:rPr lang="nl-NL" sz="1400" dirty="0" smtClean="0"/>
              <a:t>i.g.v. beroepsziekten (beperkt tot gevaarlijke stoffen, maar bredere opdracht)</a:t>
            </a: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Loopt parallel </a:t>
            </a:r>
            <a:r>
              <a:rPr lang="nl-NL" sz="1400" dirty="0" smtClean="0"/>
              <a:t>aan dit project (sinds 2019, n.a.v. chroom-6)</a:t>
            </a:r>
            <a:endParaRPr lang="en-US" sz="1400" dirty="0" smtClean="0"/>
          </a:p>
          <a:p>
            <a:endParaRPr lang="en-US" sz="1600" dirty="0"/>
          </a:p>
          <a:p>
            <a:pPr lvl="0"/>
            <a:r>
              <a:rPr lang="nl-NL" sz="1600" dirty="0" smtClean="0"/>
              <a:t>Beroepsziekteclaims </a:t>
            </a:r>
            <a:r>
              <a:rPr lang="nl-NL" sz="1600" dirty="0"/>
              <a:t>staan </a:t>
            </a:r>
            <a:r>
              <a:rPr lang="nl-NL" sz="1600" dirty="0" smtClean="0"/>
              <a:t>nog even op </a:t>
            </a:r>
            <a:r>
              <a:rPr lang="nl-NL" sz="1600" dirty="0"/>
              <a:t>de </a:t>
            </a:r>
            <a:r>
              <a:rPr lang="nl-NL" sz="1600" dirty="0" smtClean="0"/>
              <a:t>agenda …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6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EUR_ESL">
      <a:dk1>
        <a:srgbClr val="002328"/>
      </a:dk1>
      <a:lt1>
        <a:sysClr val="window" lastClr="FFFFFF"/>
      </a:lt1>
      <a:dk2>
        <a:srgbClr val="BC0436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831FA236-B0DF-4315-914F-CD2471490500}" vid="{52575BCB-ED66-4F26-AF66-37B857A814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141</Words>
  <Application>Microsoft Office PowerPoint</Application>
  <PresentationFormat>Diavoorstelling (16:9)</PresentationFormat>
  <Paragraphs>32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Calibri</vt:lpstr>
      <vt:lpstr>Museo Sans 100</vt:lpstr>
      <vt:lpstr>Museo Sans 500</vt:lpstr>
      <vt:lpstr>Museo Sans 700</vt:lpstr>
      <vt:lpstr>Museo Sans 900</vt:lpstr>
      <vt:lpstr>Theme1</vt:lpstr>
      <vt:lpstr>Afhandeling van beroepsziekteclaims: Goede praktijken</vt:lpstr>
      <vt:lpstr>‘Gedragscode’ Afhandeling Beroepsziekteclaims </vt:lpstr>
      <vt:lpstr>Goede praktijken </vt:lpstr>
      <vt:lpstr>Volgend jaar </vt:lpstr>
    </vt:vector>
  </TitlesOfParts>
  <Manager/>
  <Company>EUR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Afhandeling van beroepsziekteclaims: Goede praktijken</dc:title>
  <dc:subject/>
  <dc:creator>Marnix Hebly</dc:creator>
  <cp:keywords/>
  <dc:description>ESL presentation 16:9_x000d_version 2.0 - June 2015_x000d_Design: Fabrique_x000d_Template: Ton Persoon</dc:description>
  <cp:lastModifiedBy>Plooij-van Vliet, Sonja</cp:lastModifiedBy>
  <cp:revision>11</cp:revision>
  <dcterms:created xsi:type="dcterms:W3CDTF">2019-11-14T10:09:32Z</dcterms:created>
  <dcterms:modified xsi:type="dcterms:W3CDTF">2019-11-15T09:23:49Z</dcterms:modified>
  <cp:category/>
</cp:coreProperties>
</file>