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375" r:id="rId2"/>
    <p:sldId id="382" r:id="rId3"/>
    <p:sldId id="393" r:id="rId4"/>
    <p:sldId id="390" r:id="rId5"/>
    <p:sldId id="389" r:id="rId6"/>
    <p:sldId id="386" r:id="rId7"/>
    <p:sldId id="379" r:id="rId8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 baseline="-25000">
        <a:solidFill>
          <a:srgbClr val="003399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8">
          <p15:clr>
            <a:srgbClr val="A4A3A4"/>
          </p15:clr>
        </p15:guide>
        <p15:guide id="2" pos="5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1188"/>
        <p:guide pos="56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76"/>
    </p:cViewPr>
  </p:sorterViewPr>
  <p:notesViewPr>
    <p:cSldViewPr snapToGrid="0">
      <p:cViewPr varScale="1">
        <p:scale>
          <a:sx n="57" d="100"/>
          <a:sy n="57" d="100"/>
        </p:scale>
        <p:origin x="-170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1FD78E-8354-F440-9EDC-6A86B172A6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E1F991-3BE1-BC4E-A2AB-52BD6266E2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F30E1830-8FD8-42A6-B6D2-E0B594C6305A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9139EFE-4EE7-F24C-AE59-D82D65C22F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FA73734-461B-AF41-8AB9-15BAEAF3D5F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1259215-9F33-44E5-BA17-E32977DA24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E84809B-B0E3-AD49-A018-930912BA4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aseline="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6FEBBCA-2944-8C42-96FD-9DC261F555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aseline="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2CE0040-3A4E-40BB-AABF-888DD514B156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DC41526-8A6E-F749-B8F1-0722A49827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CBF6448-4B1C-7D4D-8C0D-E51D595CB9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200" baseline="0"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ECB30B49-1F5F-4D48-9256-406D052CC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200" baseline="0"/>
            </a:lvl1pPr>
          </a:lstStyle>
          <a:p>
            <a:pPr>
              <a:defRPr/>
            </a:pPr>
            <a:fld id="{00B2E4B9-55C1-40BF-BAE2-D9E8825C04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DD27F240-17C3-4013-8175-5C39B26010AE}" type="datetime1"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spcBef>
                  <a:spcPct val="20000"/>
                </a:spcBef>
              </a:pPr>
              <a:t>26-11-2018</a:t>
            </a:fld>
            <a:endParaRPr lang="nl-NL" altLang="nl-NL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t>© 2007 Conclusion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0D5CD471-0988-465B-84A6-76E7488BC073}" type="slidenum"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spcBef>
                  <a:spcPct val="20000"/>
                </a:spcBef>
              </a:pPr>
              <a:t>1</a:t>
            </a:fld>
            <a:endParaRPr lang="nl-NL" altLang="nl-NL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nl-NL" smtClean="0">
              <a:latin typeface="Times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DD27F240-17C3-4013-8175-5C39B26010AE}" type="datetime1"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spcBef>
                  <a:spcPct val="20000"/>
                </a:spcBef>
              </a:pPr>
              <a:t>26-11-2018</a:t>
            </a:fld>
            <a:endParaRPr lang="nl-NL" altLang="nl-NL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t>© 2007 Conclusion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0D5CD471-0988-465B-84A6-76E7488BC073}" type="slidenum">
              <a:rPr lang="nl-NL" altLang="nl-NL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spcBef>
                  <a:spcPct val="20000"/>
                </a:spcBef>
              </a:pPr>
              <a:t>7</a:t>
            </a:fld>
            <a:endParaRPr lang="nl-NL" altLang="nl-NL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nl-NL" smtClean="0">
              <a:latin typeface="Times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99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D8227C5-5C3F-D14B-806B-7BC10F4AC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ECD18ED-5D53-4483-9045-DACCF246633D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4364CEF3-2A67-D74C-8E35-47B7AA141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30CDFA2-179D-4A42-888D-886B6A9D3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45EC7A8-B2F1-453A-8022-E6FEEB880C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709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3661B-2F4A-3245-99C1-9FFE0357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342DEDE-C4DB-469B-81A9-9413E21DC975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E2B4F-0672-0F46-9363-36A24F02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6BD46-D03A-8A41-BA82-035088DF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6E14E9E2-9D10-42AE-84E8-5CD9E46885F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615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0AC7602-FC0E-054A-AE90-4F10C7F26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A75B981-3B8B-4C04-B850-C851C0CA5A05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13F259B-334E-4341-8F07-2FCFB91C6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6399928-B108-D94B-8EE0-1C3C7B921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7B6C770B-A895-4C26-98B3-9C5B23EDCF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67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B2479F3-D2A0-4B43-951F-E6EA20E5D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604CCD1-96BC-4486-90A6-005671A95472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12970FC-F53F-A349-B38E-60F15208C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8D73EFF9-60C2-6C43-8DE8-59DF8437E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9A538E9-FCFB-48DC-9102-5BFF576B2B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8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454211C-481B-5A4B-845D-F20E4E2EB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4A71914-FAEA-437B-94E1-B72D624759F9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B65F280-D720-C743-8C20-563E53536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DC9B412-667F-3D41-9E7A-F5B153EAF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F7CDDF7-DA00-4564-BE7B-343DDA7C5E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112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EFAE482-B801-8742-A741-D4D47F80B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0C6B3510-488F-4991-84B7-E91F3803FDA7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340CBF16-077C-954A-80B2-7887B30BE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C547E68-B877-F24F-A905-6BA2537DE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F5C1CCA-7322-493C-96A2-D6F7BFC909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73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4E47195-2A54-6841-B3DC-AD27EB3B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02400"/>
            <a:ext cx="2133600" cy="355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A58A4F8-D44C-47BD-9385-DC7B49E1F518}" type="datetime1">
              <a:rPr lang="nl-NL"/>
              <a:pPr>
                <a:defRPr/>
              </a:pPr>
              <a:t>26-11-2018</a:t>
            </a:fld>
            <a:endParaRPr lang="nl-NL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6257079-5D6C-564C-A914-9E118B26C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33725" y="6381750"/>
            <a:ext cx="2895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Verdana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nl-NL"/>
              <a:t>© 2007 Conclusion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81BE68D-BF47-7B4B-BAFA-90F240AEC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605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FAFFAEE-943A-49F3-BB52-B61E542CF7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84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9304E5B3-B247-6D48-BF43-A8543A88D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9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 baseline="-25000">
                <a:solidFill>
                  <a:srgbClr val="003399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9575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8100"/>
            <a:ext cx="8229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814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AA6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Char char="•"/>
            </a:pPr>
            <a:fld id="{E8A6E850-EED4-4BF6-90DE-6C7EDB937786}" type="slidenum">
              <a:rPr lang="nl-NL" altLang="nl-NL" sz="1000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buClrTx/>
                <a:buFontTx/>
                <a:buChar char="•"/>
              </a:pPr>
              <a:t>1</a:t>
            </a:fld>
            <a:endParaRPr lang="nl-NL" altLang="nl-NL" sz="1000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A51AB62E-779D-CC4A-8FB5-90F9DF52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467098"/>
            <a:ext cx="91440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nl-NL" altLang="nl-NL" sz="2600" b="1" i="1" baseline="0" dirty="0" smtClean="0">
                <a:solidFill>
                  <a:schemeClr val="accent1">
                    <a:lumMod val="25000"/>
                  </a:schemeClr>
                </a:solidFill>
              </a:rPr>
              <a:t>Register Letselschade:</a:t>
            </a:r>
          </a:p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nl-NL" altLang="nl-NL" sz="2600" b="1" i="1" baseline="0" dirty="0" smtClean="0">
                <a:solidFill>
                  <a:schemeClr val="accent1">
                    <a:lumMod val="25000"/>
                  </a:schemeClr>
                </a:solidFill>
              </a:rPr>
              <a:t>De energie van een kwaliteitssysteem</a:t>
            </a:r>
            <a:endParaRPr lang="nl-NL" altLang="nl-NL" sz="2600" i="1" baseline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1F7F8-423E-DE48-9974-567DE57B1151}"/>
              </a:ext>
            </a:extLst>
          </p:cNvPr>
          <p:cNvSpPr txBox="1"/>
          <p:nvPr/>
        </p:nvSpPr>
        <p:spPr>
          <a:xfrm>
            <a:off x="12700" y="4314240"/>
            <a:ext cx="9131300" cy="96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1" baseline="0" dirty="0" smtClean="0">
                <a:solidFill>
                  <a:schemeClr val="accent5">
                    <a:lumMod val="50000"/>
                    <a:alpha val="75000"/>
                  </a:schemeClr>
                </a:solidFill>
                <a:latin typeface="Arial"/>
                <a:ea typeface="+mn-ea"/>
                <a:cs typeface="Arial"/>
              </a:rPr>
              <a:t>Wim Glorie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baseline="0" dirty="0">
              <a:solidFill>
                <a:srgbClr val="FFFFFF">
                  <a:alpha val="50000"/>
                </a:srgbClr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endParaRPr lang="en-US" sz="1400" dirty="0">
              <a:solidFill>
                <a:srgbClr val="FFFFFF">
                  <a:alpha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7" y="4913726"/>
            <a:ext cx="210502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C1CCA-7322-493C-96A2-D6F7BFC90927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71" y="1713313"/>
            <a:ext cx="3286423" cy="328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Register of Keurmerk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‘Register’ volgens van Dale: </a:t>
            </a:r>
            <a:r>
              <a:rPr lang="nl-NL" dirty="0"/>
              <a:t>	</a:t>
            </a:r>
            <a:endParaRPr lang="nl-NL" dirty="0" smtClean="0"/>
          </a:p>
          <a:p>
            <a:r>
              <a:rPr lang="nl-NL" i="1" dirty="0" smtClean="0"/>
              <a:t>“</a:t>
            </a:r>
            <a:r>
              <a:rPr lang="nl-NL" i="1" dirty="0"/>
              <a:t>inhoudsopgave”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i="1" dirty="0" smtClean="0"/>
              <a:t>“</a:t>
            </a:r>
            <a:r>
              <a:rPr lang="nl-NL" i="1" dirty="0"/>
              <a:t>voortdurend bijgehouden lijst met gegevens over personen of zaken</a:t>
            </a:r>
            <a:r>
              <a:rPr lang="nl-NL" i="1" dirty="0" smtClean="0"/>
              <a:t>”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smtClean="0"/>
              <a:t>‘Keurmerk’ </a:t>
            </a:r>
            <a:r>
              <a:rPr lang="nl-NL" dirty="0" smtClean="0"/>
              <a:t>volgens van Dale en Wikipedia:</a:t>
            </a:r>
          </a:p>
          <a:p>
            <a:r>
              <a:rPr lang="nl-NL" i="1" dirty="0"/>
              <a:t>“</a:t>
            </a:r>
            <a:r>
              <a:rPr lang="nl-NL" i="1" dirty="0" smtClean="0"/>
              <a:t>merk dat een </a:t>
            </a:r>
            <a:r>
              <a:rPr lang="nl-NL" i="1" dirty="0"/>
              <a:t>aanduiding is van een bepaalde kwaliteit</a:t>
            </a:r>
            <a:r>
              <a:rPr lang="nl-NL" i="1" dirty="0" smtClean="0"/>
              <a:t>”</a:t>
            </a:r>
          </a:p>
          <a:p>
            <a:r>
              <a:rPr lang="nl-NL" i="1" dirty="0" smtClean="0"/>
              <a:t>“een </a:t>
            </a:r>
            <a:r>
              <a:rPr lang="nl-NL" i="1" dirty="0"/>
              <a:t>compact, visueel </a:t>
            </a:r>
            <a:r>
              <a:rPr lang="nl-NL" i="1" u="sng" dirty="0"/>
              <a:t>kwaliteitsoordeel</a:t>
            </a:r>
            <a:r>
              <a:rPr lang="nl-NL" i="1" dirty="0"/>
              <a:t> over een product of dienst, afkomstig van een </a:t>
            </a:r>
            <a:r>
              <a:rPr lang="nl-NL" i="1" u="sng" dirty="0"/>
              <a:t>betrouwbare bron</a:t>
            </a:r>
            <a:r>
              <a:rPr lang="nl-NL" i="1" dirty="0"/>
              <a:t>”</a:t>
            </a:r>
            <a:endParaRPr lang="en-GB" dirty="0"/>
          </a:p>
          <a:p>
            <a:pPr marL="0" indent="0">
              <a:buNone/>
            </a:pPr>
            <a:endParaRPr lang="nl-NL" i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C770B-A895-4C26-98B3-9C5B23EDCF55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4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Eerstegraads keurmerken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E9E2-9D10-42AE-84E8-5CD9E46885FB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76190"/>
              </p:ext>
            </p:extLst>
          </p:nvPr>
        </p:nvGraphicFramePr>
        <p:xfrm>
          <a:off x="3489753" y="1524106"/>
          <a:ext cx="2404419" cy="240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2981160" imgH="2981285" progId="AcroExch.Document.DC">
                  <p:embed/>
                </p:oleObj>
              </mc:Choice>
              <mc:Fallback>
                <p:oleObj name="Acrobat Document" r:id="rId3" imgW="2981160" imgH="2981285" progId="AcroExch.Document.DC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9753" y="1524106"/>
                        <a:ext cx="2404419" cy="240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8" y="3802679"/>
            <a:ext cx="1683824" cy="21269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9" y="1267900"/>
            <a:ext cx="1431736" cy="26845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72" y="4565820"/>
            <a:ext cx="1514861" cy="12729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85" y="1034523"/>
            <a:ext cx="1958330" cy="9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Tweedegraads keurmerken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E9E2-9D10-42AE-84E8-5CD9E46885FB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01" y="3980713"/>
            <a:ext cx="1418626" cy="2160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" y="4524703"/>
            <a:ext cx="1747036" cy="107295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0318"/>
            <a:ext cx="2621228" cy="11750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84" y="3729344"/>
            <a:ext cx="2671231" cy="19221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14" y="863827"/>
            <a:ext cx="1676307" cy="202096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01" y="1482598"/>
            <a:ext cx="2246746" cy="22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Keurmerk Letselschade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l-NL" dirty="0" smtClean="0"/>
              <a:t>Doel en strategie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Naam – register of keurmerk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Set van criteria</a:t>
            </a:r>
          </a:p>
          <a:p>
            <a:pPr lvl="1">
              <a:lnSpc>
                <a:spcPct val="200000"/>
              </a:lnSpc>
            </a:pPr>
            <a:r>
              <a:rPr lang="nl-NL" dirty="0" smtClean="0"/>
              <a:t>Duidelijk en transparant</a:t>
            </a:r>
          </a:p>
          <a:p>
            <a:pPr lvl="1">
              <a:lnSpc>
                <a:spcPct val="200000"/>
              </a:lnSpc>
            </a:pPr>
            <a:r>
              <a:rPr lang="nl-NL" dirty="0" smtClean="0"/>
              <a:t>Segmentatie naar marktpartij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Verhoging meerwaarde met klachtenbehandeling en arbitrage</a:t>
            </a:r>
          </a:p>
          <a:p>
            <a:pPr>
              <a:lnSpc>
                <a:spcPct val="200000"/>
              </a:lnSpc>
            </a:pPr>
            <a:r>
              <a:rPr lang="nl-NL" dirty="0" smtClean="0"/>
              <a:t>Marketing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C770B-A895-4C26-98B3-9C5B23EDCF55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62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Char char="•"/>
            </a:pPr>
            <a:fld id="{E8A6E850-EED4-4BF6-90DE-6C7EDB937786}" type="slidenum">
              <a:rPr lang="nl-NL" altLang="nl-NL" sz="1000" smtClean="0">
                <a:solidFill>
                  <a:srgbClr val="003399"/>
                </a:solidFill>
                <a:latin typeface="Verdana" panose="020B0604030504040204" pitchFamily="34" charset="0"/>
              </a:rPr>
              <a:pPr>
                <a:buClrTx/>
                <a:buFontTx/>
                <a:buChar char="•"/>
              </a:pPr>
              <a:t>7</a:t>
            </a:fld>
            <a:endParaRPr lang="nl-NL" altLang="nl-NL" sz="1000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A51AB62E-779D-CC4A-8FB5-90F9DF52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467098"/>
            <a:ext cx="91440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AA6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nl-NL" altLang="nl-NL" sz="2600" b="1" i="1" baseline="0" dirty="0" smtClean="0">
                <a:solidFill>
                  <a:schemeClr val="accent1">
                    <a:lumMod val="25000"/>
                  </a:schemeClr>
                </a:solidFill>
              </a:rPr>
              <a:t>Keurmerk Letselschade:</a:t>
            </a:r>
          </a:p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nl-NL" altLang="nl-NL" sz="2600" b="1" i="1" baseline="0" dirty="0">
                <a:solidFill>
                  <a:schemeClr val="accent1">
                    <a:lumMod val="25000"/>
                  </a:schemeClr>
                </a:solidFill>
              </a:rPr>
              <a:t>d</a:t>
            </a:r>
            <a:r>
              <a:rPr lang="nl-NL" altLang="nl-NL" sz="2600" b="1" i="1" baseline="0" dirty="0" smtClean="0">
                <a:solidFill>
                  <a:schemeClr val="accent1">
                    <a:lumMod val="25000"/>
                  </a:schemeClr>
                </a:solidFill>
              </a:rPr>
              <a:t>at geeft energie van een kwaliteitssysteem</a:t>
            </a:r>
            <a:endParaRPr lang="nl-NL" altLang="nl-NL" sz="2600" i="1" baseline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1F7F8-423E-DE48-9974-567DE57B1151}"/>
              </a:ext>
            </a:extLst>
          </p:cNvPr>
          <p:cNvSpPr txBox="1"/>
          <p:nvPr/>
        </p:nvSpPr>
        <p:spPr>
          <a:xfrm>
            <a:off x="12700" y="4314240"/>
            <a:ext cx="9131300" cy="96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600" i="1" baseline="0" dirty="0" smtClean="0">
                <a:solidFill>
                  <a:schemeClr val="accent5">
                    <a:lumMod val="50000"/>
                    <a:alpha val="75000"/>
                  </a:schemeClr>
                </a:solidFill>
                <a:latin typeface="Arial"/>
                <a:ea typeface="+mn-ea"/>
                <a:cs typeface="Arial"/>
              </a:rPr>
              <a:t>Wim Glorie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endParaRPr lang="en-US" sz="1600" baseline="0" dirty="0">
              <a:solidFill>
                <a:srgbClr val="FFFFFF">
                  <a:alpha val="50000"/>
                </a:srgbClr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defRPr/>
            </a:pPr>
            <a:endParaRPr lang="en-US" sz="1400" dirty="0">
              <a:solidFill>
                <a:srgbClr val="FFFFFF">
                  <a:alpha val="50000"/>
                </a:srgb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7" y="4913726"/>
            <a:ext cx="21050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1000" b="0" i="0" u="none" strike="noStrike" cap="none" normalizeH="0" baseline="-25000">
            <a:ln>
              <a:noFill/>
            </a:ln>
            <a:solidFill>
              <a:srgbClr val="003399"/>
            </a:solidFill>
            <a:effectLst/>
            <a:latin typeface="Verdana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Settings\oscar\Mijn documenten\Templates\Conclusion presentatie 1.0.pot</Template>
  <TotalTime>7040</TotalTime>
  <Words>78</Words>
  <Application>Microsoft Office PowerPoint</Application>
  <PresentationFormat>Diavoorstelling (4:3)</PresentationFormat>
  <Paragraphs>37</Paragraphs>
  <Slides>7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Times</vt:lpstr>
      <vt:lpstr>Verdana</vt:lpstr>
      <vt:lpstr>Wingdings</vt:lpstr>
      <vt:lpstr>Default Design</vt:lpstr>
      <vt:lpstr>Acrobat Document</vt:lpstr>
      <vt:lpstr>PowerPoint-presentatie</vt:lpstr>
      <vt:lpstr>PowerPoint-presentatie</vt:lpstr>
      <vt:lpstr>Register of Keurmerk</vt:lpstr>
      <vt:lpstr>Eerstegraads keurmerken</vt:lpstr>
      <vt:lpstr>Tweedegraads keurmerken</vt:lpstr>
      <vt:lpstr>Keurmerk Letselschade</vt:lpstr>
      <vt:lpstr>PowerPoint-presentatie</vt:lpstr>
    </vt:vector>
  </TitlesOfParts>
  <Company>Hic &amp; Nunc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Presentatie Grid</dc:subject>
  <dc:creator>Tjerja Geerts</dc:creator>
  <dc:description>v02</dc:description>
  <cp:lastModifiedBy>Werkhoven, Marieke van</cp:lastModifiedBy>
  <cp:revision>210</cp:revision>
  <cp:lastPrinted>2009-02-16T21:58:38Z</cp:lastPrinted>
  <dcterms:created xsi:type="dcterms:W3CDTF">2008-06-25T06:05:27Z</dcterms:created>
  <dcterms:modified xsi:type="dcterms:W3CDTF">2018-11-26T09:19:11Z</dcterms:modified>
</cp:coreProperties>
</file>